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  <p:sldMasterId id="2147483649" r:id="rId2"/>
  </p:sldMasterIdLst>
  <p:notesMasterIdLst>
    <p:notesMasterId r:id="rId48"/>
  </p:notesMasterIdLst>
  <p:sldIdLst>
    <p:sldId id="310" r:id="rId3"/>
    <p:sldId id="302" r:id="rId4"/>
    <p:sldId id="257" r:id="rId5"/>
    <p:sldId id="258" r:id="rId6"/>
    <p:sldId id="259" r:id="rId7"/>
    <p:sldId id="260" r:id="rId8"/>
    <p:sldId id="300" r:id="rId9"/>
    <p:sldId id="261" r:id="rId10"/>
    <p:sldId id="263" r:id="rId11"/>
    <p:sldId id="264" r:id="rId12"/>
    <p:sldId id="303" r:id="rId13"/>
    <p:sldId id="265" r:id="rId14"/>
    <p:sldId id="266" r:id="rId15"/>
    <p:sldId id="268" r:id="rId16"/>
    <p:sldId id="304" r:id="rId17"/>
    <p:sldId id="305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311" r:id="rId26"/>
    <p:sldId id="280" r:id="rId27"/>
    <p:sldId id="283" r:id="rId28"/>
    <p:sldId id="276" r:id="rId29"/>
    <p:sldId id="277" r:id="rId30"/>
    <p:sldId id="278" r:id="rId31"/>
    <p:sldId id="281" r:id="rId32"/>
    <p:sldId id="306" r:id="rId33"/>
    <p:sldId id="284" r:id="rId34"/>
    <p:sldId id="285" r:id="rId35"/>
    <p:sldId id="287" r:id="rId36"/>
    <p:sldId id="288" r:id="rId37"/>
    <p:sldId id="289" r:id="rId38"/>
    <p:sldId id="307" r:id="rId39"/>
    <p:sldId id="308" r:id="rId40"/>
    <p:sldId id="290" r:id="rId41"/>
    <p:sldId id="291" r:id="rId42"/>
    <p:sldId id="309" r:id="rId43"/>
    <p:sldId id="292" r:id="rId44"/>
    <p:sldId id="293" r:id="rId45"/>
    <p:sldId id="312" r:id="rId46"/>
    <p:sldId id="313" r:id="rId47"/>
  </p:sldIdLst>
  <p:sldSz cx="9144000" cy="6858000" type="screen4x3"/>
  <p:notesSz cx="6858000" cy="9144000"/>
  <p:custDataLst>
    <p:tags r:id="rId49"/>
  </p:custDataLst>
  <p:defaultTextStyle>
    <a:defPPr>
      <a:defRPr lang="en-US"/>
    </a:defPPr>
    <a:lvl1pPr algn="ctr" rtl="0" eaLnBrk="0" fontAlgn="base" hangingPunct="0">
      <a:spcBef>
        <a:spcPct val="0"/>
      </a:spcBef>
      <a:spcAft>
        <a:spcPct val="0"/>
      </a:spcAft>
      <a:defRPr sz="2400" b="1" kern="1200">
        <a:solidFill>
          <a:srgbClr val="C82E32"/>
        </a:solidFill>
        <a:latin typeface="Arial" charset="0"/>
        <a:ea typeface="ＭＳ Ｐゴシック" charset="-128"/>
        <a:cs typeface="+mn-cs"/>
      </a:defRPr>
    </a:lvl1pPr>
    <a:lvl2pPr marL="457200" algn="ctr" rtl="0" eaLnBrk="0" fontAlgn="base" hangingPunct="0">
      <a:spcBef>
        <a:spcPct val="0"/>
      </a:spcBef>
      <a:spcAft>
        <a:spcPct val="0"/>
      </a:spcAft>
      <a:defRPr sz="2400" b="1" kern="1200">
        <a:solidFill>
          <a:srgbClr val="C82E32"/>
        </a:solidFill>
        <a:latin typeface="Arial" charset="0"/>
        <a:ea typeface="ＭＳ Ｐゴシック" charset="-128"/>
        <a:cs typeface="+mn-cs"/>
      </a:defRPr>
    </a:lvl2pPr>
    <a:lvl3pPr marL="914400" algn="ctr" rtl="0" eaLnBrk="0" fontAlgn="base" hangingPunct="0">
      <a:spcBef>
        <a:spcPct val="0"/>
      </a:spcBef>
      <a:spcAft>
        <a:spcPct val="0"/>
      </a:spcAft>
      <a:defRPr sz="2400" b="1" kern="1200">
        <a:solidFill>
          <a:srgbClr val="C82E32"/>
        </a:solidFill>
        <a:latin typeface="Arial" charset="0"/>
        <a:ea typeface="ＭＳ Ｐゴシック" charset="-128"/>
        <a:cs typeface="+mn-cs"/>
      </a:defRPr>
    </a:lvl3pPr>
    <a:lvl4pPr marL="1371600" algn="ctr" rtl="0" eaLnBrk="0" fontAlgn="base" hangingPunct="0">
      <a:spcBef>
        <a:spcPct val="0"/>
      </a:spcBef>
      <a:spcAft>
        <a:spcPct val="0"/>
      </a:spcAft>
      <a:defRPr sz="2400" b="1" kern="1200">
        <a:solidFill>
          <a:srgbClr val="C82E32"/>
        </a:solidFill>
        <a:latin typeface="Arial" charset="0"/>
        <a:ea typeface="ＭＳ Ｐゴシック" charset="-128"/>
        <a:cs typeface="+mn-cs"/>
      </a:defRPr>
    </a:lvl4pPr>
    <a:lvl5pPr marL="1828800" algn="ctr" rtl="0" eaLnBrk="0" fontAlgn="base" hangingPunct="0">
      <a:spcBef>
        <a:spcPct val="0"/>
      </a:spcBef>
      <a:spcAft>
        <a:spcPct val="0"/>
      </a:spcAft>
      <a:defRPr sz="2400" b="1" kern="1200">
        <a:solidFill>
          <a:srgbClr val="C82E32"/>
        </a:solidFill>
        <a:latin typeface="Arial" charset="0"/>
        <a:ea typeface="ＭＳ Ｐゴシック" charset="-128"/>
        <a:cs typeface="+mn-cs"/>
      </a:defRPr>
    </a:lvl5pPr>
    <a:lvl6pPr marL="2286000" algn="l" defTabSz="914400" rtl="0" eaLnBrk="1" latinLnBrk="0" hangingPunct="1">
      <a:defRPr sz="2400" b="1" kern="1200">
        <a:solidFill>
          <a:srgbClr val="C82E32"/>
        </a:solidFill>
        <a:latin typeface="Arial" charset="0"/>
        <a:ea typeface="ＭＳ Ｐゴシック" charset="-128"/>
        <a:cs typeface="+mn-cs"/>
      </a:defRPr>
    </a:lvl6pPr>
    <a:lvl7pPr marL="2743200" algn="l" defTabSz="914400" rtl="0" eaLnBrk="1" latinLnBrk="0" hangingPunct="1">
      <a:defRPr sz="2400" b="1" kern="1200">
        <a:solidFill>
          <a:srgbClr val="C82E32"/>
        </a:solidFill>
        <a:latin typeface="Arial" charset="0"/>
        <a:ea typeface="ＭＳ Ｐゴシック" charset="-128"/>
        <a:cs typeface="+mn-cs"/>
      </a:defRPr>
    </a:lvl7pPr>
    <a:lvl8pPr marL="3200400" algn="l" defTabSz="914400" rtl="0" eaLnBrk="1" latinLnBrk="0" hangingPunct="1">
      <a:defRPr sz="2400" b="1" kern="1200">
        <a:solidFill>
          <a:srgbClr val="C82E32"/>
        </a:solidFill>
        <a:latin typeface="Arial" charset="0"/>
        <a:ea typeface="ＭＳ Ｐゴシック" charset="-128"/>
        <a:cs typeface="+mn-cs"/>
      </a:defRPr>
    </a:lvl8pPr>
    <a:lvl9pPr marL="3657600" algn="l" defTabSz="914400" rtl="0" eaLnBrk="1" latinLnBrk="0" hangingPunct="1">
      <a:defRPr sz="2400" b="1" kern="1200">
        <a:solidFill>
          <a:srgbClr val="C82E32"/>
        </a:solidFill>
        <a:latin typeface="Arial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82E32"/>
    <a:srgbClr val="8B0030"/>
    <a:srgbClr val="E8E8E8"/>
    <a:srgbClr val="000080"/>
    <a:srgbClr val="072E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625" autoAdjust="0"/>
    <p:restoredTop sz="94700" autoAdjust="0"/>
  </p:normalViewPr>
  <p:slideViewPr>
    <p:cSldViewPr>
      <p:cViewPr varScale="1">
        <p:scale>
          <a:sx n="78" d="100"/>
          <a:sy n="78" d="100"/>
        </p:scale>
        <p:origin x="1476" y="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79" d="100"/>
          <a:sy n="79" d="100"/>
        </p:scale>
        <p:origin x="-2004" y="-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tableStyles" Target="tableStyle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ags" Target="tags/tag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0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42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="" xmlns:a14="http://schemas.microsoft.com/office/drawing/2010/main" val="1"/>
            </a:ext>
          </a:extLst>
        </p:spPr>
      </p:sp>
      <p:sp>
        <p:nvSpPr>
          <p:cNvPr id="5120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5120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0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B57CA1F8-F934-45AD-8C6E-7D53BA33206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36632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9pPr>
          </a:lstStyle>
          <a:p>
            <a:fld id="{A05436DE-7BB1-497A-B2EB-8341D56F3B48}" type="slidenum">
              <a:rPr lang="en-US" altLang="en-US" sz="1200" b="0" smtClean="0">
                <a:solidFill>
                  <a:schemeClr val="tx1"/>
                </a:solidFill>
              </a:rPr>
              <a:pPr/>
              <a:t>3</a:t>
            </a:fld>
            <a:endParaRPr lang="en-US" altLang="en-US" sz="1200" b="0" smtClean="0">
              <a:solidFill>
                <a:schemeClr val="tx1"/>
              </a:solidFill>
            </a:endParaRPr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716299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9pPr>
          </a:lstStyle>
          <a:p>
            <a:fld id="{CFB8F770-C516-42FC-AB49-D90E403BED07}" type="slidenum">
              <a:rPr lang="en-US" altLang="en-US" sz="1200" b="0" smtClean="0">
                <a:solidFill>
                  <a:schemeClr val="tx1"/>
                </a:solidFill>
              </a:rPr>
              <a:pPr/>
              <a:t>14</a:t>
            </a:fld>
            <a:endParaRPr lang="en-US" altLang="en-US" sz="1200" b="0" smtClean="0">
              <a:solidFill>
                <a:schemeClr val="tx1"/>
              </a:solidFill>
            </a:endParaRPr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8620200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9pPr>
          </a:lstStyle>
          <a:p>
            <a:fld id="{37A123D7-8974-4AE6-998F-66C8677EFB22}" type="slidenum">
              <a:rPr lang="en-US" altLang="en-US" sz="1200" b="0" smtClean="0">
                <a:solidFill>
                  <a:schemeClr val="tx1"/>
                </a:solidFill>
              </a:rPr>
              <a:pPr/>
              <a:t>17</a:t>
            </a:fld>
            <a:endParaRPr lang="en-US" altLang="en-US" sz="1200" b="0" smtClean="0">
              <a:solidFill>
                <a:schemeClr val="tx1"/>
              </a:solidFill>
            </a:endParaRPr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8225637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9pPr>
          </a:lstStyle>
          <a:p>
            <a:fld id="{E24B1310-4961-4F36-99C5-2EA9D89B17D3}" type="slidenum">
              <a:rPr lang="en-US" altLang="en-US" sz="1200" b="0" smtClean="0">
                <a:solidFill>
                  <a:schemeClr val="tx1"/>
                </a:solidFill>
              </a:rPr>
              <a:pPr/>
              <a:t>18</a:t>
            </a:fld>
            <a:endParaRPr lang="en-US" altLang="en-US" sz="1200" b="0" smtClean="0">
              <a:solidFill>
                <a:schemeClr val="tx1"/>
              </a:solidFill>
            </a:endParaRPr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3913577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9pPr>
          </a:lstStyle>
          <a:p>
            <a:fld id="{A284972F-5EB5-4E89-B50F-5FFA50E55DF8}" type="slidenum">
              <a:rPr lang="en-US" altLang="en-US" sz="1200" b="0" smtClean="0">
                <a:solidFill>
                  <a:schemeClr val="tx1"/>
                </a:solidFill>
              </a:rPr>
              <a:pPr/>
              <a:t>19</a:t>
            </a:fld>
            <a:endParaRPr lang="en-US" altLang="en-US" sz="1200" b="0" smtClean="0">
              <a:solidFill>
                <a:schemeClr val="tx1"/>
              </a:solidFill>
            </a:endParaRPr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1945608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9pPr>
          </a:lstStyle>
          <a:p>
            <a:fld id="{C6094ECE-8CA5-4FD1-8697-A377DED9423F}" type="slidenum">
              <a:rPr lang="en-US" altLang="en-US" sz="1200" b="0" smtClean="0">
                <a:solidFill>
                  <a:schemeClr val="tx1"/>
                </a:solidFill>
              </a:rPr>
              <a:pPr/>
              <a:t>20</a:t>
            </a:fld>
            <a:endParaRPr lang="en-US" altLang="en-US" sz="1200" b="0" smtClean="0">
              <a:solidFill>
                <a:schemeClr val="tx1"/>
              </a:solidFill>
            </a:endParaRPr>
          </a:p>
        </p:txBody>
      </p:sp>
      <p:sp>
        <p:nvSpPr>
          <p:cNvPr id="686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9324581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9pPr>
          </a:lstStyle>
          <a:p>
            <a:fld id="{A254EB41-02F5-4DBA-A45A-2DEEBE985527}" type="slidenum">
              <a:rPr lang="en-US" altLang="en-US" sz="1200" b="0" smtClean="0">
                <a:solidFill>
                  <a:schemeClr val="tx1"/>
                </a:solidFill>
              </a:rPr>
              <a:pPr/>
              <a:t>21</a:t>
            </a:fld>
            <a:endParaRPr lang="en-US" altLang="en-US" sz="1200" b="0" smtClean="0">
              <a:solidFill>
                <a:schemeClr val="tx1"/>
              </a:solidFill>
            </a:endParaRPr>
          </a:p>
        </p:txBody>
      </p:sp>
      <p:sp>
        <p:nvSpPr>
          <p:cNvPr id="69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7941830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9pPr>
          </a:lstStyle>
          <a:p>
            <a:fld id="{D4AAC71A-DAD1-4136-A7E3-4F4F225DDD5D}" type="slidenum">
              <a:rPr lang="en-US" altLang="en-US" sz="1200" b="0" smtClean="0">
                <a:solidFill>
                  <a:schemeClr val="tx1"/>
                </a:solidFill>
              </a:rPr>
              <a:pPr/>
              <a:t>22</a:t>
            </a:fld>
            <a:endParaRPr lang="en-US" altLang="en-US" sz="1200" b="0" smtClean="0">
              <a:solidFill>
                <a:schemeClr val="tx1"/>
              </a:solidFill>
            </a:endParaRPr>
          </a:p>
        </p:txBody>
      </p:sp>
      <p:sp>
        <p:nvSpPr>
          <p:cNvPr id="706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6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0646964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9pPr>
          </a:lstStyle>
          <a:p>
            <a:fld id="{B4678888-634F-43C8-B825-74EC0B342623}" type="slidenum">
              <a:rPr lang="en-US" altLang="en-US" sz="1200" b="0" smtClean="0">
                <a:solidFill>
                  <a:schemeClr val="tx1"/>
                </a:solidFill>
              </a:rPr>
              <a:pPr/>
              <a:t>23</a:t>
            </a:fld>
            <a:endParaRPr lang="en-US" altLang="en-US" sz="1200" b="0" smtClean="0">
              <a:solidFill>
                <a:schemeClr val="tx1"/>
              </a:solidFill>
            </a:endParaRPr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7818378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9pPr>
          </a:lstStyle>
          <a:p>
            <a:fld id="{E451C175-D295-4998-91E7-F4868E2362A4}" type="slidenum">
              <a:rPr lang="en-US" altLang="en-US" sz="1200" b="0" smtClean="0">
                <a:solidFill>
                  <a:schemeClr val="tx1"/>
                </a:solidFill>
              </a:rPr>
              <a:pPr/>
              <a:t>25</a:t>
            </a:fld>
            <a:endParaRPr lang="en-US" altLang="en-US" sz="1200" b="0" smtClean="0">
              <a:solidFill>
                <a:schemeClr val="tx1"/>
              </a:solidFill>
            </a:endParaRPr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1254366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9pPr>
          </a:lstStyle>
          <a:p>
            <a:fld id="{6D6EA038-1A0A-4FE1-B48F-5DB58357EBC0}" type="slidenum">
              <a:rPr lang="en-US" altLang="en-US" sz="1200" b="0" smtClean="0">
                <a:solidFill>
                  <a:schemeClr val="tx1"/>
                </a:solidFill>
              </a:rPr>
              <a:pPr/>
              <a:t>26</a:t>
            </a:fld>
            <a:endParaRPr lang="en-US" altLang="en-US" sz="1200" b="0" smtClean="0">
              <a:solidFill>
                <a:schemeClr val="tx1"/>
              </a:solidFill>
            </a:endParaRPr>
          </a:p>
        </p:txBody>
      </p:sp>
      <p:sp>
        <p:nvSpPr>
          <p:cNvPr id="737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42931159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9pPr>
          </a:lstStyle>
          <a:p>
            <a:fld id="{82CD23D2-61D8-4B87-844E-272552D996E7}" type="slidenum">
              <a:rPr lang="en-US" altLang="en-US" sz="1200" b="0" smtClean="0">
                <a:solidFill>
                  <a:schemeClr val="tx1"/>
                </a:solidFill>
              </a:rPr>
              <a:pPr/>
              <a:t>4</a:t>
            </a:fld>
            <a:endParaRPr lang="en-US" altLang="en-US" sz="1200" b="0" smtClean="0">
              <a:solidFill>
                <a:schemeClr val="tx1"/>
              </a:solidFill>
            </a:endParaRPr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69596079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9pPr>
          </a:lstStyle>
          <a:p>
            <a:fld id="{72BCDA22-1AB8-4622-B331-44AE5A444AD4}" type="slidenum">
              <a:rPr lang="en-US" altLang="en-US" sz="1200" b="0" smtClean="0">
                <a:solidFill>
                  <a:schemeClr val="tx1"/>
                </a:solidFill>
              </a:rPr>
              <a:pPr/>
              <a:t>27</a:t>
            </a:fld>
            <a:endParaRPr lang="en-US" altLang="en-US" sz="1200" b="0" smtClean="0">
              <a:solidFill>
                <a:schemeClr val="tx1"/>
              </a:solidFill>
            </a:endParaRPr>
          </a:p>
        </p:txBody>
      </p:sp>
      <p:sp>
        <p:nvSpPr>
          <p:cNvPr id="74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50042447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9pPr>
          </a:lstStyle>
          <a:p>
            <a:fld id="{F1FF0BD4-ED2C-48D5-9C57-C43BAF4113CE}" type="slidenum">
              <a:rPr lang="en-US" altLang="en-US" sz="1200" b="0" smtClean="0">
                <a:solidFill>
                  <a:schemeClr val="tx1"/>
                </a:solidFill>
              </a:rPr>
              <a:pPr/>
              <a:t>28</a:t>
            </a:fld>
            <a:endParaRPr lang="en-US" altLang="en-US" sz="1200" b="0" smtClean="0">
              <a:solidFill>
                <a:schemeClr val="tx1"/>
              </a:solidFill>
            </a:endParaRPr>
          </a:p>
        </p:txBody>
      </p:sp>
      <p:sp>
        <p:nvSpPr>
          <p:cNvPr id="757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8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62055320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9pPr>
          </a:lstStyle>
          <a:p>
            <a:fld id="{777EAFE5-10FD-42BA-A6DF-356642DB0161}" type="slidenum">
              <a:rPr lang="en-US" altLang="en-US" sz="1200" b="0" smtClean="0">
                <a:solidFill>
                  <a:schemeClr val="tx1"/>
                </a:solidFill>
              </a:rPr>
              <a:pPr/>
              <a:t>29</a:t>
            </a:fld>
            <a:endParaRPr lang="en-US" altLang="en-US" sz="1200" b="0" smtClean="0">
              <a:solidFill>
                <a:schemeClr val="tx1"/>
              </a:solidFill>
            </a:endParaRPr>
          </a:p>
        </p:txBody>
      </p:sp>
      <p:sp>
        <p:nvSpPr>
          <p:cNvPr id="76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4279031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9pPr>
          </a:lstStyle>
          <a:p>
            <a:fld id="{5A03252D-6BC5-429D-9E62-4B39621EB06A}" type="slidenum">
              <a:rPr lang="en-US" altLang="en-US" sz="1200" b="0" smtClean="0">
                <a:solidFill>
                  <a:schemeClr val="tx1"/>
                </a:solidFill>
              </a:rPr>
              <a:pPr/>
              <a:t>30</a:t>
            </a:fld>
            <a:endParaRPr lang="en-US" altLang="en-US" sz="1200" b="0" smtClean="0">
              <a:solidFill>
                <a:schemeClr val="tx1"/>
              </a:solidFill>
            </a:endParaRPr>
          </a:p>
        </p:txBody>
      </p:sp>
      <p:sp>
        <p:nvSpPr>
          <p:cNvPr id="778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17354487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9pPr>
          </a:lstStyle>
          <a:p>
            <a:fld id="{B9459E48-3DB8-4EC9-A239-214ADD53237E}" type="slidenum">
              <a:rPr lang="en-US" altLang="en-US" sz="1200" b="0" smtClean="0">
                <a:solidFill>
                  <a:schemeClr val="tx1"/>
                </a:solidFill>
              </a:rPr>
              <a:pPr/>
              <a:t>32</a:t>
            </a:fld>
            <a:endParaRPr lang="en-US" altLang="en-US" sz="1200" b="0" smtClean="0">
              <a:solidFill>
                <a:schemeClr val="tx1"/>
              </a:solidFill>
            </a:endParaRPr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84754160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9pPr>
          </a:lstStyle>
          <a:p>
            <a:fld id="{A0BBBFA4-7710-4E0A-A08B-D1886FDFFE02}" type="slidenum">
              <a:rPr lang="en-US" altLang="en-US" sz="1200" b="0" smtClean="0">
                <a:solidFill>
                  <a:schemeClr val="tx1"/>
                </a:solidFill>
              </a:rPr>
              <a:pPr/>
              <a:t>33</a:t>
            </a:fld>
            <a:endParaRPr lang="en-US" altLang="en-US" sz="1200" b="0" smtClean="0">
              <a:solidFill>
                <a:schemeClr val="tx1"/>
              </a:solidFill>
            </a:endParaRPr>
          </a:p>
        </p:txBody>
      </p:sp>
      <p:sp>
        <p:nvSpPr>
          <p:cNvPr id="79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49360800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9pPr>
          </a:lstStyle>
          <a:p>
            <a:fld id="{83D5CCF2-58E3-46A1-BD78-696353452D39}" type="slidenum">
              <a:rPr lang="en-US" altLang="en-US" sz="1200" b="0" smtClean="0">
                <a:solidFill>
                  <a:schemeClr val="tx1"/>
                </a:solidFill>
              </a:rPr>
              <a:pPr/>
              <a:t>34</a:t>
            </a:fld>
            <a:endParaRPr lang="en-US" altLang="en-US" sz="1200" b="0" smtClean="0">
              <a:solidFill>
                <a:schemeClr val="tx1"/>
              </a:solidFill>
            </a:endParaRPr>
          </a:p>
        </p:txBody>
      </p:sp>
      <p:sp>
        <p:nvSpPr>
          <p:cNvPr id="808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90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21864333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9pPr>
          </a:lstStyle>
          <a:p>
            <a:fld id="{F766155C-4A28-4F3B-817B-937C0F0F98DB}" type="slidenum">
              <a:rPr lang="en-US" altLang="en-US" sz="1200" b="0" smtClean="0">
                <a:solidFill>
                  <a:schemeClr val="tx1"/>
                </a:solidFill>
              </a:rPr>
              <a:pPr/>
              <a:t>35</a:t>
            </a:fld>
            <a:endParaRPr lang="en-US" altLang="en-US" sz="1200" b="0" smtClean="0">
              <a:solidFill>
                <a:schemeClr val="tx1"/>
              </a:solidFill>
            </a:endParaRPr>
          </a:p>
        </p:txBody>
      </p:sp>
      <p:sp>
        <p:nvSpPr>
          <p:cNvPr id="819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07893106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9pPr>
          </a:lstStyle>
          <a:p>
            <a:fld id="{222AB76D-AD69-42D3-B3BC-9F740E06494D}" type="slidenum">
              <a:rPr lang="en-US" altLang="en-US" sz="1200" b="0" smtClean="0">
                <a:solidFill>
                  <a:schemeClr val="tx1"/>
                </a:solidFill>
              </a:rPr>
              <a:pPr/>
              <a:t>36</a:t>
            </a:fld>
            <a:endParaRPr lang="en-US" altLang="en-US" sz="1200" b="0" smtClean="0">
              <a:solidFill>
                <a:schemeClr val="tx1"/>
              </a:solidFill>
            </a:endParaRPr>
          </a:p>
        </p:txBody>
      </p:sp>
      <p:sp>
        <p:nvSpPr>
          <p:cNvPr id="829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14487486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9pPr>
          </a:lstStyle>
          <a:p>
            <a:fld id="{7938AE67-A38D-4968-8C6C-8148B2248E55}" type="slidenum">
              <a:rPr lang="en-US" altLang="en-US" sz="1200" b="0" smtClean="0">
                <a:solidFill>
                  <a:schemeClr val="tx1"/>
                </a:solidFill>
              </a:rPr>
              <a:pPr/>
              <a:t>37</a:t>
            </a:fld>
            <a:endParaRPr lang="en-US" altLang="en-US" sz="1200" b="0" smtClean="0">
              <a:solidFill>
                <a:schemeClr val="tx1"/>
              </a:solidFill>
            </a:endParaRPr>
          </a:p>
        </p:txBody>
      </p:sp>
      <p:sp>
        <p:nvSpPr>
          <p:cNvPr id="839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473399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9pPr>
          </a:lstStyle>
          <a:p>
            <a:fld id="{0F024FE3-93A5-49C9-947A-02C7A456A227}" type="slidenum">
              <a:rPr lang="en-US" altLang="en-US" sz="1200" b="0" smtClean="0">
                <a:solidFill>
                  <a:schemeClr val="tx1"/>
                </a:solidFill>
              </a:rPr>
              <a:pPr/>
              <a:t>5</a:t>
            </a:fld>
            <a:endParaRPr lang="en-US" altLang="en-US" sz="1200" b="0" smtClean="0">
              <a:solidFill>
                <a:schemeClr val="tx1"/>
              </a:solidFill>
            </a:endParaRPr>
          </a:p>
        </p:txBody>
      </p:sp>
      <p:sp>
        <p:nvSpPr>
          <p:cNvPr id="573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68163940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9pPr>
          </a:lstStyle>
          <a:p>
            <a:fld id="{BF1704A1-E8C0-4915-9437-017F9F8CA12B}" type="slidenum">
              <a:rPr lang="en-US" altLang="en-US" sz="1200" b="0" smtClean="0">
                <a:solidFill>
                  <a:schemeClr val="tx1"/>
                </a:solidFill>
              </a:rPr>
              <a:pPr/>
              <a:t>38</a:t>
            </a:fld>
            <a:endParaRPr lang="en-US" altLang="en-US" sz="1200" b="0" smtClean="0">
              <a:solidFill>
                <a:schemeClr val="tx1"/>
              </a:solidFill>
            </a:endParaRPr>
          </a:p>
        </p:txBody>
      </p:sp>
      <p:sp>
        <p:nvSpPr>
          <p:cNvPr id="849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67421863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9pPr>
          </a:lstStyle>
          <a:p>
            <a:fld id="{3D075905-5593-4858-B57B-B2B48E9156C1}" type="slidenum">
              <a:rPr lang="en-US" altLang="en-US" sz="1200" b="0" smtClean="0">
                <a:solidFill>
                  <a:schemeClr val="tx1"/>
                </a:solidFill>
              </a:rPr>
              <a:pPr/>
              <a:t>39</a:t>
            </a:fld>
            <a:endParaRPr lang="en-US" altLang="en-US" sz="1200" b="0" smtClean="0">
              <a:solidFill>
                <a:schemeClr val="tx1"/>
              </a:solidFill>
            </a:endParaRPr>
          </a:p>
        </p:txBody>
      </p:sp>
      <p:sp>
        <p:nvSpPr>
          <p:cNvPr id="860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2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93147060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9pPr>
          </a:lstStyle>
          <a:p>
            <a:fld id="{D17AE400-9149-4840-873D-FA14E2EA5C61}" type="slidenum">
              <a:rPr lang="en-US" altLang="en-US" sz="1200" b="0" smtClean="0">
                <a:solidFill>
                  <a:schemeClr val="tx1"/>
                </a:solidFill>
              </a:rPr>
              <a:pPr/>
              <a:t>40</a:t>
            </a:fld>
            <a:endParaRPr lang="en-US" altLang="en-US" sz="1200" b="0" smtClean="0">
              <a:solidFill>
                <a:schemeClr val="tx1"/>
              </a:solidFill>
            </a:endParaRPr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14579457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9pPr>
          </a:lstStyle>
          <a:p>
            <a:fld id="{6267672E-0FF4-4B5A-84D2-0A1194AE286F}" type="slidenum">
              <a:rPr lang="en-US" altLang="en-US" sz="1200" b="0" smtClean="0">
                <a:solidFill>
                  <a:schemeClr val="tx1"/>
                </a:solidFill>
              </a:rPr>
              <a:pPr/>
              <a:t>42</a:t>
            </a:fld>
            <a:endParaRPr lang="en-US" altLang="en-US" sz="1200" b="0" smtClean="0">
              <a:solidFill>
                <a:schemeClr val="tx1"/>
              </a:solidFill>
            </a:endParaRPr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93924541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9pPr>
          </a:lstStyle>
          <a:p>
            <a:fld id="{B9B5F72B-5608-4935-97E2-D5E685CD4888}" type="slidenum">
              <a:rPr lang="en-US" altLang="en-US" sz="1200" b="0" smtClean="0">
                <a:solidFill>
                  <a:schemeClr val="tx1"/>
                </a:solidFill>
              </a:rPr>
              <a:pPr/>
              <a:t>43</a:t>
            </a:fld>
            <a:endParaRPr lang="en-US" altLang="en-US" sz="1200" b="0" smtClean="0">
              <a:solidFill>
                <a:schemeClr val="tx1"/>
              </a:solidFill>
            </a:endParaRPr>
          </a:p>
        </p:txBody>
      </p:sp>
      <p:sp>
        <p:nvSpPr>
          <p:cNvPr id="890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6277878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9pPr>
          </a:lstStyle>
          <a:p>
            <a:fld id="{88108517-2AE5-4BF2-B3B8-025625EA0517}" type="slidenum">
              <a:rPr lang="en-US" altLang="en-US" sz="1200" b="0" smtClean="0">
                <a:solidFill>
                  <a:schemeClr val="tx1"/>
                </a:solidFill>
              </a:rPr>
              <a:pPr/>
              <a:t>6</a:t>
            </a:fld>
            <a:endParaRPr lang="en-US" altLang="en-US" sz="1200" b="0" smtClean="0">
              <a:solidFill>
                <a:schemeClr val="tx1"/>
              </a:solidFill>
            </a:endParaRPr>
          </a:p>
        </p:txBody>
      </p:sp>
      <p:sp>
        <p:nvSpPr>
          <p:cNvPr id="583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2206469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9pPr>
          </a:lstStyle>
          <a:p>
            <a:fld id="{ADA499B9-CD8A-443B-91A0-14955A1C8794}" type="slidenum">
              <a:rPr lang="en-US" altLang="en-US" sz="1200" b="0" smtClean="0">
                <a:solidFill>
                  <a:schemeClr val="tx1"/>
                </a:solidFill>
              </a:rPr>
              <a:pPr/>
              <a:t>8</a:t>
            </a:fld>
            <a:endParaRPr lang="en-US" altLang="en-US" sz="1200" b="0" smtClean="0">
              <a:solidFill>
                <a:schemeClr val="tx1"/>
              </a:solidFill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7907069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9pPr>
          </a:lstStyle>
          <a:p>
            <a:fld id="{3E2800F9-17D7-483A-9F77-02871B690305}" type="slidenum">
              <a:rPr lang="en-US" altLang="en-US" sz="1200" b="0" smtClean="0">
                <a:solidFill>
                  <a:schemeClr val="tx1"/>
                </a:solidFill>
              </a:rPr>
              <a:pPr/>
              <a:t>9</a:t>
            </a:fld>
            <a:endParaRPr lang="en-US" altLang="en-US" sz="1200" b="0" smtClean="0">
              <a:solidFill>
                <a:schemeClr val="tx1"/>
              </a:solidFill>
            </a:endParaRPr>
          </a:p>
        </p:txBody>
      </p:sp>
      <p:sp>
        <p:nvSpPr>
          <p:cNvPr id="60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2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690891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9pPr>
          </a:lstStyle>
          <a:p>
            <a:fld id="{19651F7F-03BF-41C5-8D87-EDA964FF5CE6}" type="slidenum">
              <a:rPr lang="en-US" altLang="en-US" sz="1200" b="0" smtClean="0">
                <a:solidFill>
                  <a:schemeClr val="tx1"/>
                </a:solidFill>
              </a:rPr>
              <a:pPr/>
              <a:t>10</a:t>
            </a:fld>
            <a:endParaRPr lang="en-US" altLang="en-US" sz="1200" b="0" smtClean="0">
              <a:solidFill>
                <a:schemeClr val="tx1"/>
              </a:solidFill>
            </a:endParaRPr>
          </a:p>
        </p:txBody>
      </p:sp>
      <p:sp>
        <p:nvSpPr>
          <p:cNvPr id="614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2875167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9pPr>
          </a:lstStyle>
          <a:p>
            <a:fld id="{DB27AA02-F4B7-4FF7-B727-939B20D193FD}" type="slidenum">
              <a:rPr lang="en-US" altLang="en-US" sz="1200" b="0" smtClean="0">
                <a:solidFill>
                  <a:schemeClr val="tx1"/>
                </a:solidFill>
              </a:rPr>
              <a:pPr/>
              <a:t>12</a:t>
            </a:fld>
            <a:endParaRPr lang="en-US" altLang="en-US" sz="1200" b="0" smtClean="0">
              <a:solidFill>
                <a:schemeClr val="tx1"/>
              </a:solidFill>
            </a:endParaRPr>
          </a:p>
        </p:txBody>
      </p:sp>
      <p:sp>
        <p:nvSpPr>
          <p:cNvPr id="624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1717569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9pPr>
          </a:lstStyle>
          <a:p>
            <a:fld id="{134C241F-DA2C-4999-85D6-3C54F264AA53}" type="slidenum">
              <a:rPr lang="en-US" altLang="en-US" sz="1200" b="0" smtClean="0">
                <a:solidFill>
                  <a:schemeClr val="tx1"/>
                </a:solidFill>
              </a:rPr>
              <a:pPr/>
              <a:t>13</a:t>
            </a:fld>
            <a:endParaRPr lang="en-US" altLang="en-US" sz="1200" b="0" smtClean="0">
              <a:solidFill>
                <a:schemeClr val="tx1"/>
              </a:solidFill>
            </a:endParaRPr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0328174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3E4888F-BAA1-49F6-9CA4-9C6C22D55EE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672998"/>
      </p:ext>
    </p:extLst>
  </p:cSld>
  <p:clrMapOvr>
    <a:masterClrMapping/>
  </p:clrMapOvr>
  <p:transition spd="slow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84C28EE-9673-435D-BB93-FDB76C550E7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 2015 Pearson Education, Inc.</a:t>
            </a:r>
          </a:p>
        </p:txBody>
      </p:sp>
    </p:spTree>
    <p:extLst>
      <p:ext uri="{BB962C8B-B14F-4D97-AF65-F5344CB8AC3E}">
        <p14:creationId xmlns:p14="http://schemas.microsoft.com/office/powerpoint/2010/main" val="3160488277"/>
      </p:ext>
    </p:extLst>
  </p:cSld>
  <p:clrMapOvr>
    <a:masterClrMapping/>
  </p:clrMapOvr>
  <p:transition spd="slow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228600"/>
            <a:ext cx="2286000" cy="5867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0" y="228600"/>
            <a:ext cx="67056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B1F73A5-0C3C-4655-AD9D-E038DF0AF6E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 2015 Pearson Education, Inc.</a:t>
            </a:r>
          </a:p>
        </p:txBody>
      </p:sp>
    </p:spTree>
    <p:extLst>
      <p:ext uri="{BB962C8B-B14F-4D97-AF65-F5344CB8AC3E}">
        <p14:creationId xmlns:p14="http://schemas.microsoft.com/office/powerpoint/2010/main" val="3901064854"/>
      </p:ext>
    </p:extLst>
  </p:cSld>
  <p:clrMapOvr>
    <a:masterClrMapping/>
  </p:clrMapOvr>
  <p:transition spd="slow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8600"/>
            <a:ext cx="91440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777240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114800"/>
            <a:ext cx="777240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DA76DD7-F366-44AB-9AC5-6061186F58B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Rectangle 12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953330"/>
      </p:ext>
    </p:extLst>
  </p:cSld>
  <p:clrMapOvr>
    <a:masterClrMapping/>
  </p:clrMapOvr>
  <p:transition spd="slow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 preserve="1">
  <p:cSld name="Title,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8600"/>
            <a:ext cx="91440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AB2B319-F66B-4011-A175-4555F9481B5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Rectangle 12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913005"/>
      </p:ext>
    </p:extLst>
  </p:cSld>
  <p:clrMapOvr>
    <a:masterClrMapping/>
  </p:clrMapOvr>
  <p:transition spd="slow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8600"/>
            <a:ext cx="91440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2D60CE8-7D6F-4191-92BB-9ABBFD7953F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Rectangle 12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961648"/>
      </p:ext>
    </p:extLst>
  </p:cSld>
  <p:clrMapOvr>
    <a:masterClrMapping/>
  </p:clrMapOvr>
  <p:transition spd="slow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8600"/>
            <a:ext cx="91440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981200"/>
            <a:ext cx="381000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4114800"/>
            <a:ext cx="381000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14A4208-5D77-4530-9D28-8B0A6978487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8" name="Rectangle 12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796022"/>
      </p:ext>
    </p:extLst>
  </p:cSld>
  <p:clrMapOvr>
    <a:masterClrMapping/>
  </p:clrMapOvr>
  <p:transition spd="slow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8600"/>
            <a:ext cx="91440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85800" y="1981200"/>
            <a:ext cx="7772400" cy="4114800"/>
          </a:xfrm>
        </p:spPr>
        <p:txBody>
          <a:bodyPr/>
          <a:lstStyle/>
          <a:p>
            <a:pPr lvl="0"/>
            <a:endParaRPr lang="en-US" noProof="0" smtClean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650B38F-F6F0-49B4-B0A0-DDEAF613CA0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 2015 Pearson Education, Inc.</a:t>
            </a:r>
          </a:p>
        </p:txBody>
      </p:sp>
    </p:spTree>
    <p:extLst>
      <p:ext uri="{BB962C8B-B14F-4D97-AF65-F5344CB8AC3E}">
        <p14:creationId xmlns:p14="http://schemas.microsoft.com/office/powerpoint/2010/main" val="4033233236"/>
      </p:ext>
    </p:extLst>
  </p:cSld>
  <p:clrMapOvr>
    <a:masterClrMapping/>
  </p:clrMapOvr>
  <p:transition spd="slow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preserve="1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8600"/>
            <a:ext cx="91440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777240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4114800"/>
            <a:ext cx="777240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8B8A273-334E-4DE2-B8DC-1E1B4D819EA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Rectangle 12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284780"/>
      </p:ext>
    </p:extLst>
  </p:cSld>
  <p:clrMapOvr>
    <a:masterClrMapping/>
  </p:clrMapOvr>
  <p:transition spd="slow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Tx" preserve="1">
  <p:cSld name="Title, 2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8600"/>
            <a:ext cx="91440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85800" y="1981200"/>
            <a:ext cx="381000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85800" y="4114800"/>
            <a:ext cx="381000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3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87949E1-1160-4095-8856-8C068A35858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8" name="Rectangle 12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886234"/>
      </p:ext>
    </p:extLst>
  </p:cSld>
  <p:clrMapOvr>
    <a:masterClrMapping/>
  </p:clrMapOvr>
  <p:transition spd="slow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1627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B0285F4-4BDD-4F98-9349-ACB6738DDEF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031997"/>
      </p:ext>
    </p:extLst>
  </p:cSld>
  <p:clrMapOvr>
    <a:masterClrMapping/>
  </p:clrMapOvr>
  <p:transition spd="slow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3111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457149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65392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36344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515274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4293107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4883368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5645093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26285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1920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503D600-164D-47CE-8BB2-236E40D4A46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037088"/>
      </p:ext>
    </p:extLst>
  </p:cSld>
  <p:clrMapOvr>
    <a:masterClrMapping/>
  </p:clrMapOvr>
  <p:transition spd="slow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E195960-012E-4D64-A815-297500ED069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Rectangle 12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027116"/>
      </p:ext>
    </p:extLst>
  </p:cSld>
  <p:clrMapOvr>
    <a:masterClrMapping/>
  </p:clrMapOvr>
  <p:transition spd="slow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DCBA4F3-FCD0-4415-9E16-C53AFB5CC11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Rectangle 12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348649"/>
      </p:ext>
    </p:extLst>
  </p:cSld>
  <p:clrMapOvr>
    <a:masterClrMapping/>
  </p:clrMapOvr>
  <p:transition spd="slow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560ECD8-3ED6-485E-9739-038802CCF7B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 2015 Pearson Education, Inc.</a:t>
            </a:r>
          </a:p>
        </p:txBody>
      </p:sp>
    </p:spTree>
    <p:extLst>
      <p:ext uri="{BB962C8B-B14F-4D97-AF65-F5344CB8AC3E}">
        <p14:creationId xmlns:p14="http://schemas.microsoft.com/office/powerpoint/2010/main" val="867792656"/>
      </p:ext>
    </p:extLst>
  </p:cSld>
  <p:clrMapOvr>
    <a:masterClrMapping/>
  </p:clrMapOvr>
  <p:transition spd="slow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0403941-AD14-437A-AE58-E720A29CE70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8129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4467501-E8CD-428E-99F0-9F52D18F9F1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Rectangle 12"/>
          <p:cNvSpPr>
            <a:spLocks noGrp="1" noChangeArrowheads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 2015 Pearson Education, Inc.</a:t>
            </a:r>
          </a:p>
        </p:txBody>
      </p:sp>
    </p:spTree>
    <p:extLst>
      <p:ext uri="{BB962C8B-B14F-4D97-AF65-F5344CB8AC3E}">
        <p14:creationId xmlns:p14="http://schemas.microsoft.com/office/powerpoint/2010/main" val="1278910700"/>
      </p:ext>
    </p:extLst>
  </p:cSld>
  <p:clrMapOvr>
    <a:masterClrMapping/>
  </p:clrMapOvr>
  <p:transition spd="slow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CFD8D9-7006-47A7-AD82-58380B79918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Rectangle 12"/>
          <p:cNvSpPr>
            <a:spLocks noGrp="1" noChangeArrowheads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 2015 Pearson Education, Inc.</a:t>
            </a:r>
          </a:p>
        </p:txBody>
      </p:sp>
    </p:spTree>
    <p:extLst>
      <p:ext uri="{BB962C8B-B14F-4D97-AF65-F5344CB8AC3E}">
        <p14:creationId xmlns:p14="http://schemas.microsoft.com/office/powerpoint/2010/main" val="1388149782"/>
      </p:ext>
    </p:extLst>
  </p:cSld>
  <p:clrMapOvr>
    <a:masterClrMapping/>
  </p:clrMapOvr>
  <p:transition spd="slow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228600"/>
            <a:ext cx="9144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400" b="0" dirty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b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98741C18-3E31-4710-AD24-EA8AE62F0AD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2" name="Group 11"/>
          <p:cNvGrpSpPr>
            <a:grpSpLocks/>
          </p:cNvGrpSpPr>
          <p:nvPr userDrawn="1"/>
        </p:nvGrpSpPr>
        <p:grpSpPr bwMode="auto">
          <a:xfrm>
            <a:off x="7772400" y="5486400"/>
            <a:ext cx="1371600" cy="1371600"/>
            <a:chOff x="4896" y="3456"/>
            <a:chExt cx="864" cy="864"/>
          </a:xfrm>
        </p:grpSpPr>
        <p:pic>
          <p:nvPicPr>
            <p:cNvPr id="1033" name="Picture 10" descr="Triangle--Gray"/>
            <p:cNvPicPr>
              <a:picLocks noChangeArrowheads="1"/>
            </p:cNvPicPr>
            <p:nvPr userDrawn="1"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96" y="3456"/>
              <a:ext cx="864" cy="8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" name="Rectangle 8"/>
            <p:cNvSpPr>
              <a:spLocks noChangeArrowheads="1"/>
            </p:cNvSpPr>
            <p:nvPr userDrawn="1"/>
          </p:nvSpPr>
          <p:spPr bwMode="auto">
            <a:xfrm>
              <a:off x="5056" y="3696"/>
              <a:ext cx="608" cy="4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rgbClr val="C82E32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 b="1">
                  <a:solidFill>
                    <a:srgbClr val="C82E32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 b="1">
                  <a:solidFill>
                    <a:srgbClr val="C82E32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 b="1">
                  <a:solidFill>
                    <a:srgbClr val="C82E32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 b="1">
                  <a:solidFill>
                    <a:srgbClr val="C82E32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C82E32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C82E32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C82E32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rgbClr val="C82E32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>
                <a:defRPr/>
              </a:pPr>
              <a:r>
                <a:rPr lang="en-US" altLang="en-US" sz="1400" b="0" smtClean="0">
                  <a:solidFill>
                    <a:schemeClr val="tx1"/>
                  </a:solidFill>
                </a:rPr>
                <a:t>Electronic</a:t>
              </a:r>
            </a:p>
            <a:p>
              <a:pPr>
                <a:defRPr/>
              </a:pPr>
              <a:r>
                <a:rPr lang="en-US" altLang="en-US" sz="1400" b="0" smtClean="0">
                  <a:solidFill>
                    <a:schemeClr val="tx1"/>
                  </a:solidFill>
                </a:rPr>
                <a:t>Structure</a:t>
              </a:r>
            </a:p>
            <a:p>
              <a:pPr>
                <a:defRPr/>
              </a:pPr>
              <a:r>
                <a:rPr lang="en-US" altLang="en-US" sz="1400" b="0" smtClean="0">
                  <a:solidFill>
                    <a:schemeClr val="tx1"/>
                  </a:solidFill>
                </a:rPr>
                <a:t>of Atoms</a:t>
              </a:r>
            </a:p>
          </p:txBody>
        </p:sp>
      </p:grpSp>
      <p:sp>
        <p:nvSpPr>
          <p:cNvPr id="1036" name="Rectangle 1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209800" y="6248400"/>
            <a:ext cx="4724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400" b="0" dirty="0">
                <a:solidFill>
                  <a:srgbClr val="808080"/>
                </a:solidFill>
                <a:latin typeface="Times New Roman" pitchFamily="18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" name="Text Box 2"/>
          <p:cNvSpPr txBox="1">
            <a:spLocks noChangeArrowheads="1"/>
          </p:cNvSpPr>
          <p:nvPr userDrawn="1"/>
        </p:nvSpPr>
        <p:spPr bwMode="auto">
          <a:xfrm>
            <a:off x="365125" y="6580188"/>
            <a:ext cx="822960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l" eaLnBrk="1" hangingPunct="1">
              <a:defRPr/>
            </a:pPr>
            <a:r>
              <a:rPr lang="en-US" sz="1000" b="0" dirty="0" smtClean="0">
                <a:solidFill>
                  <a:srgbClr val="73738C"/>
                </a:solidFill>
              </a:rPr>
              <a:t>© 2015 Pearson Education, Inc.</a:t>
            </a:r>
            <a:endParaRPr lang="en-US" b="0" dirty="0" smtClean="0">
              <a:solidFill>
                <a:srgbClr val="73738C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708" r:id="rId6"/>
    <p:sldLayoutId id="2147483690" r:id="rId7"/>
    <p:sldLayoutId id="2147483709" r:id="rId8"/>
    <p:sldLayoutId id="2147483710" r:id="rId9"/>
    <p:sldLayoutId id="2147483711" r:id="rId10"/>
    <p:sldLayoutId id="2147483712" r:id="rId11"/>
    <p:sldLayoutId id="2147483691" r:id="rId12"/>
    <p:sldLayoutId id="2147483692" r:id="rId13"/>
    <p:sldLayoutId id="2147483693" r:id="rId14"/>
    <p:sldLayoutId id="2147483694" r:id="rId15"/>
    <p:sldLayoutId id="2147483713" r:id="rId16"/>
    <p:sldLayoutId id="2147483695" r:id="rId17"/>
    <p:sldLayoutId id="2147483696" r:id="rId18"/>
  </p:sldLayoutIdLst>
  <p:transition spd="slow"/>
  <p:timing>
    <p:tnLst>
      <p:par>
        <p:cTn id="1" dur="indefinite" restart="never" nodeType="tmRoot"/>
      </p:par>
    </p:tnLst>
  </p:timing>
  <p:hf sldNum="0"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charset="-128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charset="-128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charset="-128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8" descr="696727_BLB12e_thumbnail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725" y="685800"/>
            <a:ext cx="4227513" cy="541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1" name="Title 1"/>
          <p:cNvSpPr>
            <a:spLocks/>
          </p:cNvSpPr>
          <p:nvPr userDrawn="1"/>
        </p:nvSpPr>
        <p:spPr bwMode="auto">
          <a:xfrm>
            <a:off x="4495800" y="1676400"/>
            <a:ext cx="4572000" cy="350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defRPr/>
            </a:pPr>
            <a:r>
              <a:rPr lang="en-US" altLang="en-US" sz="3400" smtClean="0">
                <a:solidFill>
                  <a:schemeClr val="tx2"/>
                </a:solidFill>
              </a:rPr>
              <a:t>Chapter 6</a:t>
            </a:r>
            <a:br>
              <a:rPr lang="en-US" altLang="en-US" sz="3400" smtClean="0">
                <a:solidFill>
                  <a:schemeClr val="tx2"/>
                </a:solidFill>
              </a:rPr>
            </a:br>
            <a:r>
              <a:rPr lang="en-US" altLang="en-US" sz="3400" smtClean="0">
                <a:solidFill>
                  <a:schemeClr val="tx2"/>
                </a:solidFill>
              </a:rPr>
              <a:t/>
            </a:r>
            <a:br>
              <a:rPr lang="en-US" altLang="en-US" sz="3400" smtClean="0">
                <a:solidFill>
                  <a:schemeClr val="tx2"/>
                </a:solidFill>
              </a:rPr>
            </a:br>
            <a:r>
              <a:rPr lang="en-US" altLang="en-US" sz="3400" smtClean="0">
                <a:solidFill>
                  <a:schemeClr val="tx2"/>
                </a:solidFill>
              </a:rPr>
              <a:t> Electronic Structure</a:t>
            </a:r>
            <a:br>
              <a:rPr lang="en-US" altLang="en-US" sz="3400" smtClean="0">
                <a:solidFill>
                  <a:schemeClr val="tx2"/>
                </a:solidFill>
              </a:rPr>
            </a:br>
            <a:r>
              <a:rPr lang="en-US" altLang="en-US" sz="3400" smtClean="0">
                <a:solidFill>
                  <a:schemeClr val="tx2"/>
                </a:solidFill>
              </a:rPr>
              <a:t>of Atoms</a:t>
            </a:r>
          </a:p>
        </p:txBody>
      </p:sp>
      <p:sp>
        <p:nvSpPr>
          <p:cNvPr id="2052" name="Subtitle 2"/>
          <p:cNvSpPr>
            <a:spLocks/>
          </p:cNvSpPr>
          <p:nvPr userDrawn="1"/>
        </p:nvSpPr>
        <p:spPr bwMode="auto">
          <a:xfrm>
            <a:off x="4495800" y="5791200"/>
            <a:ext cx="45720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20000"/>
              </a:spcBef>
              <a:defRPr/>
            </a:pPr>
            <a:r>
              <a:rPr lang="en-US" altLang="en-US" sz="1800" b="0" smtClean="0">
                <a:solidFill>
                  <a:schemeClr val="tx1"/>
                </a:solidFill>
              </a:rPr>
              <a:t>James F. Kirby</a:t>
            </a:r>
          </a:p>
          <a:p>
            <a:pPr eaLnBrk="1" hangingPunct="1">
              <a:spcBef>
                <a:spcPct val="20000"/>
              </a:spcBef>
              <a:defRPr/>
            </a:pPr>
            <a:r>
              <a:rPr lang="en-US" altLang="en-US" sz="1800" b="0" smtClean="0">
                <a:solidFill>
                  <a:schemeClr val="tx1"/>
                </a:solidFill>
              </a:rPr>
              <a:t>Quinnipiac University</a:t>
            </a:r>
          </a:p>
          <a:p>
            <a:pPr eaLnBrk="1" hangingPunct="1">
              <a:spcBef>
                <a:spcPct val="20000"/>
              </a:spcBef>
              <a:defRPr/>
            </a:pPr>
            <a:r>
              <a:rPr lang="en-US" altLang="en-US" sz="1800" b="0" smtClean="0">
                <a:solidFill>
                  <a:schemeClr val="tx1"/>
                </a:solidFill>
              </a:rPr>
              <a:t>Hamden, CT</a:t>
            </a:r>
          </a:p>
        </p:txBody>
      </p:sp>
      <p:sp>
        <p:nvSpPr>
          <p:cNvPr id="2053" name="Rectangle 11"/>
          <p:cNvSpPr>
            <a:spLocks noChangeArrowheads="1"/>
          </p:cNvSpPr>
          <p:nvPr userDrawn="1"/>
        </p:nvSpPr>
        <p:spPr bwMode="auto">
          <a:xfrm>
            <a:off x="4495800" y="700088"/>
            <a:ext cx="46482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defRPr/>
            </a:pPr>
            <a:r>
              <a:rPr lang="en-US" altLang="en-US" sz="2800" b="0" smtClean="0">
                <a:solidFill>
                  <a:srgbClr val="000000"/>
                </a:solidFill>
                <a:cs typeface="Arial" charset="0"/>
              </a:rPr>
              <a:t>Lecture Presentation</a:t>
            </a:r>
          </a:p>
        </p:txBody>
      </p:sp>
      <p:sp>
        <p:nvSpPr>
          <p:cNvPr id="2054" name="Text Box 12"/>
          <p:cNvSpPr txBox="1">
            <a:spLocks noChangeArrowheads="1"/>
          </p:cNvSpPr>
          <p:nvPr userDrawn="1"/>
        </p:nvSpPr>
        <p:spPr bwMode="auto">
          <a:xfrm>
            <a:off x="365125" y="6580188"/>
            <a:ext cx="822960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l" eaLnBrk="1" hangingPunct="1">
              <a:defRPr/>
            </a:pPr>
            <a:r>
              <a:rPr lang="en-US" sz="1000" b="0" smtClean="0">
                <a:solidFill>
                  <a:srgbClr val="73738C"/>
                </a:solidFill>
              </a:rPr>
              <a:t>© 2015 Pearson Education, Inc.</a:t>
            </a:r>
            <a:endParaRPr lang="en-US" smtClean="0">
              <a:solidFill>
                <a:srgbClr val="73738C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3400" b="1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400" b="1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400" b="1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400" b="1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400" b="1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400" b="1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400" b="1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400" b="1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400" b="1">
          <a:solidFill>
            <a:schemeClr val="tx2"/>
          </a:solidFill>
          <a:latin typeface="Arial" charset="0"/>
        </a:defRPr>
      </a:lvl9pPr>
    </p:titleStyle>
    <p:bodyStyle>
      <a:lvl1pPr marL="342900" indent="-342900" algn="ctr" rtl="0" eaLnBrk="0" fontAlgn="base" hangingPunct="0">
        <a:spcBef>
          <a:spcPct val="20000"/>
        </a:spcBef>
        <a:spcAft>
          <a:spcPct val="0"/>
        </a:spcAft>
        <a:defRPr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2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5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extBox 3"/>
          <p:cNvSpPr txBox="1">
            <a:spLocks noChangeArrowheads="1"/>
          </p:cNvSpPr>
          <p:nvPr/>
        </p:nvSpPr>
        <p:spPr bwMode="auto">
          <a:xfrm>
            <a:off x="4906963" y="685800"/>
            <a:ext cx="35052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 sz="2800" b="0">
                <a:solidFill>
                  <a:schemeClr val="tx1"/>
                </a:solidFill>
              </a:rPr>
              <a:t>Lecture Presentation</a:t>
            </a:r>
          </a:p>
        </p:txBody>
      </p:sp>
      <p:pic>
        <p:nvPicPr>
          <p:cNvPr id="9222" name="Picture 1" descr="BROW0417_13_ecat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685800"/>
            <a:ext cx="4227513" cy="541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itle 1"/>
          <p:cNvSpPr txBox="1">
            <a:spLocks/>
          </p:cNvSpPr>
          <p:nvPr/>
        </p:nvSpPr>
        <p:spPr bwMode="auto">
          <a:xfrm>
            <a:off x="4495800" y="1676400"/>
            <a:ext cx="4572000" cy="24384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sz="3400" b="1" dirty="0" smtClean="0">
                <a:latin typeface="Arial" charset="0"/>
                <a:cs typeface="Arial" charset="0"/>
              </a:rPr>
              <a:t>Chapter 6</a:t>
            </a:r>
            <a:br>
              <a:rPr lang="en-US" sz="3400" b="1" dirty="0" smtClean="0">
                <a:latin typeface="Arial" charset="0"/>
                <a:cs typeface="Arial" charset="0"/>
              </a:rPr>
            </a:br>
            <a:r>
              <a:rPr lang="en-US" sz="3400" b="1" dirty="0" smtClean="0">
                <a:latin typeface="Arial" charset="0"/>
                <a:cs typeface="Arial" charset="0"/>
              </a:rPr>
              <a:t/>
            </a:r>
            <a:br>
              <a:rPr lang="en-US" sz="3400" b="1" dirty="0" smtClean="0">
                <a:latin typeface="Arial" charset="0"/>
                <a:cs typeface="Arial" charset="0"/>
              </a:rPr>
            </a:br>
            <a:r>
              <a:rPr lang="en-US" sz="3400" b="1" dirty="0" smtClean="0">
                <a:latin typeface="Arial" charset="0"/>
                <a:cs typeface="Arial" charset="0"/>
              </a:rPr>
              <a:t> </a:t>
            </a:r>
            <a:r>
              <a:rPr lang="en-US" altLang="en-US" sz="3600" dirty="0"/>
              <a:t>Electronic Structure of Atoms</a:t>
            </a:r>
          </a:p>
        </p:txBody>
      </p:sp>
      <p:sp>
        <p:nvSpPr>
          <p:cNvPr id="10" name="Oval 9"/>
          <p:cNvSpPr/>
          <p:nvPr/>
        </p:nvSpPr>
        <p:spPr bwMode="auto">
          <a:xfrm>
            <a:off x="7848600" y="5715000"/>
            <a:ext cx="1143000" cy="1066800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  <a:ex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 smtClean="0">
              <a:ln>
                <a:noFill/>
              </a:ln>
              <a:solidFill>
                <a:srgbClr val="C82E32"/>
              </a:solidFill>
              <a:effectLst/>
              <a:latin typeface="Arial" charset="0"/>
              <a:ea typeface="ＭＳ Ｐゴシック" charset="-128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Continuous vs. Line Spectra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52400" y="1219200"/>
            <a:ext cx="4648200" cy="52578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800" dirty="0" smtClean="0"/>
              <a:t>For atoms and molecules, one does not observe a </a:t>
            </a:r>
            <a:r>
              <a:rPr lang="en-US" altLang="en-US" sz="2800" b="1" dirty="0" smtClean="0"/>
              <a:t>continuous spectrum </a:t>
            </a:r>
            <a:r>
              <a:rPr lang="en-US" altLang="en-US" sz="2800" dirty="0" smtClean="0"/>
              <a:t>(the “rainbow”), as one gets from a white light source.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800" dirty="0" smtClean="0"/>
              <a:t>Only a </a:t>
            </a:r>
            <a:r>
              <a:rPr lang="en-US" altLang="en-US" sz="2800" b="1" dirty="0" smtClean="0"/>
              <a:t>line spectrum</a:t>
            </a:r>
            <a:r>
              <a:rPr lang="en-US" altLang="en-US" sz="2800" dirty="0" smtClean="0"/>
              <a:t> of discrete wavelengths is observed. Each element has a unique line spectrum.</a:t>
            </a:r>
          </a:p>
        </p:txBody>
      </p:sp>
      <p:pic>
        <p:nvPicPr>
          <p:cNvPr id="18436" name="Picture 7" descr="C:\Documents and Settings\GEX\Desktop\51579 image ppt\Chapter 06\06_09_Figure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1929001"/>
            <a:ext cx="3678238" cy="1150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7" name="Picture 8" descr="C:\Documents and Settings\GEX\Desktop\51579 image ppt\Chapter 06\06_11_Figure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4007062"/>
            <a:ext cx="3678238" cy="1174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6"/>
          <p:cNvSpPr>
            <a:spLocks noGrp="1"/>
          </p:cNvSpPr>
          <p:nvPr>
            <p:ph type="title"/>
          </p:nvPr>
        </p:nvSpPr>
        <p:spPr>
          <a:xfrm>
            <a:off x="0" y="23813"/>
            <a:ext cx="9144000" cy="1143000"/>
          </a:xfrm>
        </p:spPr>
        <p:txBody>
          <a:bodyPr/>
          <a:lstStyle/>
          <a:p>
            <a:r>
              <a:rPr lang="en-US" altLang="en-US" smtClean="0"/>
              <a:t>The Hydrogen Spectrum</a:t>
            </a:r>
          </a:p>
        </p:txBody>
      </p:sp>
      <p:pic>
        <p:nvPicPr>
          <p:cNvPr id="19459" name="Picture 6" descr="C:\Documents and Settings\GEX\Desktop\51579 image ppt\Chapter 06\06_11_Figur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>
            <a:fillRect/>
          </a:stretch>
        </p:blipFill>
        <p:spPr bwMode="auto">
          <a:xfrm>
            <a:off x="1905000" y="1219200"/>
            <a:ext cx="5029200" cy="803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Johann </a:t>
            </a:r>
            <a:r>
              <a:rPr lang="en-US" dirty="0" err="1" smtClean="0"/>
              <a:t>Balmer</a:t>
            </a:r>
            <a:r>
              <a:rPr lang="en-US" dirty="0" smtClean="0"/>
              <a:t> (1885) discovered a simple formula relating the four lines to integers.</a:t>
            </a:r>
          </a:p>
          <a:p>
            <a:pPr>
              <a:defRPr/>
            </a:pPr>
            <a:r>
              <a:rPr lang="en-US" dirty="0" smtClean="0"/>
              <a:t>Johannes Rydberg advanced this formula.</a:t>
            </a:r>
          </a:p>
          <a:p>
            <a:pPr marL="0" indent="0">
              <a:buFontTx/>
              <a:buNone/>
              <a:defRPr/>
            </a:pPr>
            <a:r>
              <a:rPr lang="en-US" dirty="0"/>
              <a:t>	</a:t>
            </a:r>
            <a:endParaRPr lang="en-US" dirty="0" smtClean="0">
              <a:solidFill>
                <a:srgbClr val="C82E32"/>
              </a:solidFill>
            </a:endParaRPr>
          </a:p>
          <a:p>
            <a:pPr>
              <a:defRPr/>
            </a:pPr>
            <a:r>
              <a:rPr lang="en-US" dirty="0" err="1" smtClean="0"/>
              <a:t>Neils</a:t>
            </a:r>
            <a:r>
              <a:rPr lang="en-US" dirty="0" smtClean="0"/>
              <a:t> Bohr explained </a:t>
            </a:r>
            <a:r>
              <a:rPr lang="en-US" i="1" dirty="0" smtClean="0"/>
              <a:t>why</a:t>
            </a:r>
            <a:r>
              <a:rPr lang="en-US" dirty="0" smtClean="0"/>
              <a:t> this mathematical relationship works.</a:t>
            </a:r>
            <a:endParaRPr lang="en-US" dirty="0"/>
          </a:p>
        </p:txBody>
      </p:sp>
      <p:pic>
        <p:nvPicPr>
          <p:cNvPr id="19461" name="Picture 7" descr="C:\Documents and Settings\GEX\Desktop\51579 image ppt\6.4 Equatio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2188" y="4648200"/>
            <a:ext cx="1774825" cy="493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The Bohr Model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sz="half" idx="2"/>
          </p:nvPr>
        </p:nvSpPr>
        <p:spPr>
          <a:xfrm>
            <a:off x="3505200" y="1530350"/>
            <a:ext cx="5486400" cy="4114800"/>
          </a:xfrm>
        </p:spPr>
        <p:txBody>
          <a:bodyPr/>
          <a:lstStyle/>
          <a:p>
            <a:pPr marL="533400" indent="-533400" eaLnBrk="1" hangingPunct="1"/>
            <a:r>
              <a:rPr lang="en-US" altLang="en-US" sz="2800" dirty="0" err="1" smtClean="0"/>
              <a:t>Niels</a:t>
            </a:r>
            <a:r>
              <a:rPr lang="en-US" altLang="en-US" sz="2800" dirty="0" smtClean="0"/>
              <a:t> Bohr adopted Planck’s assumption and explained these phenomena in this way:</a:t>
            </a:r>
          </a:p>
          <a:p>
            <a:pPr marL="914400" lvl="1" indent="-457200" eaLnBrk="1" hangingPunct="1">
              <a:buFontTx/>
              <a:buAutoNum type="arabicPeriod"/>
            </a:pPr>
            <a:r>
              <a:rPr lang="en-US" altLang="en-US" sz="2400" dirty="0" smtClean="0"/>
              <a:t>Electrons in an atom can </a:t>
            </a:r>
            <a:br>
              <a:rPr lang="en-US" altLang="en-US" sz="2400" dirty="0" smtClean="0"/>
            </a:br>
            <a:r>
              <a:rPr lang="en-US" altLang="en-US" sz="2400" dirty="0" smtClean="0"/>
              <a:t>only occupy certain orbits (corresponding to certain energies).</a:t>
            </a:r>
          </a:p>
        </p:txBody>
      </p:sp>
      <p:pic>
        <p:nvPicPr>
          <p:cNvPr id="20484" name="Picture 6" descr="C:\Documents and Settings\GEX\Desktop\51579 image ppt\Chapter 06\06_13_Figure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450" y="2600325"/>
            <a:ext cx="2958952" cy="227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The Bohr Model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sz="half" idx="2"/>
          </p:nvPr>
        </p:nvSpPr>
        <p:spPr>
          <a:xfrm>
            <a:off x="3276133" y="1600200"/>
            <a:ext cx="5563067" cy="4495800"/>
          </a:xfrm>
        </p:spPr>
        <p:txBody>
          <a:bodyPr/>
          <a:lstStyle/>
          <a:p>
            <a:pPr marL="914400" lvl="1" indent="-457200" eaLnBrk="1" hangingPunct="1">
              <a:buFontTx/>
              <a:buAutoNum type="arabicPeriod" startAt="2"/>
            </a:pPr>
            <a:r>
              <a:rPr lang="en-US" altLang="en-US" sz="2400" dirty="0" smtClean="0"/>
              <a:t>Electrons in permitted orbits have specific, “allowed” energies; these energies will not be radiated from the atom.</a:t>
            </a:r>
          </a:p>
          <a:p>
            <a:pPr marL="914400" lvl="1" indent="-457200" eaLnBrk="1" hangingPunct="1">
              <a:buFontTx/>
              <a:buAutoNum type="arabicPeriod" startAt="3"/>
            </a:pPr>
            <a:r>
              <a:rPr lang="en-US" altLang="en-US" sz="2400" dirty="0" smtClean="0"/>
              <a:t>Energy is only absorbed or emitted in such a way as to move an electron from one “allowed” energy state to another; the energy is defined by </a:t>
            </a:r>
          </a:p>
          <a:p>
            <a:pPr marL="914400" lvl="1" indent="-457200" algn="ctr" eaLnBrk="1" hangingPunct="1">
              <a:buFontTx/>
              <a:buNone/>
            </a:pPr>
            <a:r>
              <a:rPr lang="en-US" altLang="en-US" sz="2400" i="1" dirty="0" smtClean="0"/>
              <a:t>E</a:t>
            </a:r>
            <a:r>
              <a:rPr lang="en-US" altLang="en-US" sz="2400" dirty="0" smtClean="0"/>
              <a:t> = </a:t>
            </a:r>
            <a:r>
              <a:rPr lang="en-US" altLang="en-US" sz="2400" i="1" dirty="0" smtClean="0"/>
              <a:t>h</a:t>
            </a:r>
            <a:r>
              <a:rPr lang="en-US" altLang="en-US" sz="2400" dirty="0" smtClean="0">
                <a:latin typeface="Symbol" pitchFamily="18" charset="2"/>
                <a:sym typeface="Symbol" pitchFamily="18" charset="2"/>
              </a:rPr>
              <a:t></a:t>
            </a:r>
            <a:endParaRPr lang="en-US" altLang="en-US" sz="2400" dirty="0" smtClean="0"/>
          </a:p>
          <a:p>
            <a:pPr marL="914400" lvl="1" indent="-457200" eaLnBrk="1" hangingPunct="1">
              <a:buFontTx/>
              <a:buAutoNum type="arabicPeriod" startAt="2"/>
            </a:pPr>
            <a:endParaRPr lang="en-US" altLang="en-US" sz="2400" dirty="0" smtClean="0"/>
          </a:p>
        </p:txBody>
      </p:sp>
      <p:pic>
        <p:nvPicPr>
          <p:cNvPr id="21508" name="Picture 5" descr="C:\Documents and Settings\GEX\Desktop\51579 image ppt\Chapter 06\06_13_Figure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514601"/>
            <a:ext cx="2971333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The Bohr Model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sz="half" idx="2"/>
          </p:nvPr>
        </p:nvSpPr>
        <p:spPr>
          <a:xfrm>
            <a:off x="3581400" y="1524000"/>
            <a:ext cx="5638800" cy="1676400"/>
          </a:xfrm>
        </p:spPr>
        <p:txBody>
          <a:bodyPr/>
          <a:lstStyle/>
          <a:p>
            <a:pPr marL="0" indent="0" eaLnBrk="1" hangingPunct="1">
              <a:lnSpc>
                <a:spcPct val="90000"/>
              </a:lnSpc>
              <a:buFontTx/>
              <a:buNone/>
            </a:pPr>
            <a:r>
              <a:rPr lang="en-US" altLang="en-US" sz="2800" smtClean="0"/>
              <a:t>The energy absorbed or emitted from the process of electron promotion or demotion can be calculated by the equation</a:t>
            </a:r>
          </a:p>
        </p:txBody>
      </p:sp>
      <p:grpSp>
        <p:nvGrpSpPr>
          <p:cNvPr id="22532" name="Group 25"/>
          <p:cNvGrpSpPr>
            <a:grpSpLocks/>
          </p:cNvGrpSpPr>
          <p:nvPr/>
        </p:nvGrpSpPr>
        <p:grpSpPr bwMode="auto">
          <a:xfrm>
            <a:off x="4167188" y="3216275"/>
            <a:ext cx="3836987" cy="822325"/>
            <a:chOff x="2337" y="2170"/>
            <a:chExt cx="2417" cy="518"/>
          </a:xfrm>
        </p:grpSpPr>
        <p:sp>
          <p:nvSpPr>
            <p:cNvPr id="22535" name="Rectangle 5"/>
            <p:cNvSpPr>
              <a:spLocks noChangeArrowheads="1"/>
            </p:cNvSpPr>
            <p:nvPr/>
          </p:nvSpPr>
          <p:spPr bwMode="auto">
            <a:xfrm>
              <a:off x="2337" y="2275"/>
              <a:ext cx="1359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en-US" sz="2800" b="0">
                  <a:solidFill>
                    <a:schemeClr val="tx1"/>
                  </a:solidFill>
                  <a:latin typeface="Symbol" pitchFamily="18" charset="2"/>
                  <a:sym typeface="Symbol" pitchFamily="18" charset="2"/>
                </a:rPr>
                <a:t></a:t>
              </a:r>
              <a:r>
                <a:rPr lang="en-US" altLang="en-US" sz="2800" b="0" i="1">
                  <a:solidFill>
                    <a:schemeClr val="tx1"/>
                  </a:solidFill>
                </a:rPr>
                <a:t>E</a:t>
              </a:r>
              <a:r>
                <a:rPr lang="en-US" altLang="en-US" sz="2800" b="0">
                  <a:solidFill>
                    <a:schemeClr val="tx1"/>
                  </a:solidFill>
                </a:rPr>
                <a:t> = </a:t>
              </a:r>
              <a:r>
                <a:rPr lang="en-US" altLang="en-US" sz="2800" b="0">
                  <a:solidFill>
                    <a:schemeClr val="tx1"/>
                  </a:solidFill>
                  <a:cs typeface="Arial" charset="0"/>
                </a:rPr>
                <a:t>−</a:t>
              </a:r>
              <a:r>
                <a:rPr lang="en-US" altLang="en-US" sz="2800" b="0" i="1">
                  <a:solidFill>
                    <a:schemeClr val="tx1"/>
                  </a:solidFill>
                  <a:cs typeface="Arial" charset="0"/>
                </a:rPr>
                <a:t>hc</a:t>
              </a:r>
              <a:r>
                <a:rPr lang="en-US" altLang="en-US" sz="2800" b="0" i="1">
                  <a:solidFill>
                    <a:schemeClr val="tx1"/>
                  </a:solidFill>
                </a:rPr>
                <a:t>R</a:t>
              </a:r>
              <a:r>
                <a:rPr lang="en-US" altLang="en-US" sz="2800" b="0" i="1" baseline="-25000">
                  <a:solidFill>
                    <a:schemeClr val="tx1"/>
                  </a:solidFill>
                </a:rPr>
                <a:t>H</a:t>
              </a:r>
              <a:r>
                <a:rPr lang="en-US" altLang="en-US" sz="2800" b="0">
                  <a:solidFill>
                    <a:schemeClr val="tx1"/>
                  </a:solidFill>
                </a:rPr>
                <a:t> </a:t>
              </a:r>
            </a:p>
          </p:txBody>
        </p:sp>
        <p:sp>
          <p:nvSpPr>
            <p:cNvPr id="22536" name="Rectangle 10"/>
            <p:cNvSpPr>
              <a:spLocks noChangeArrowheads="1"/>
            </p:cNvSpPr>
            <p:nvPr/>
          </p:nvSpPr>
          <p:spPr bwMode="auto">
            <a:xfrm>
              <a:off x="3534" y="2186"/>
              <a:ext cx="1220" cy="4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en-US" sz="4000" b="0">
                  <a:solidFill>
                    <a:schemeClr val="tx1"/>
                  </a:solidFill>
                </a:rPr>
                <a:t>(          )</a:t>
              </a:r>
            </a:p>
          </p:txBody>
        </p:sp>
        <p:sp>
          <p:nvSpPr>
            <p:cNvPr id="22537" name="Rectangle 7"/>
            <p:cNvSpPr>
              <a:spLocks noChangeArrowheads="1"/>
            </p:cNvSpPr>
            <p:nvPr/>
          </p:nvSpPr>
          <p:spPr bwMode="auto">
            <a:xfrm>
              <a:off x="3678" y="2170"/>
              <a:ext cx="330" cy="5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b="0">
                  <a:solidFill>
                    <a:schemeClr val="tx1"/>
                  </a:solidFill>
                </a:rPr>
                <a:t>1</a:t>
              </a:r>
            </a:p>
            <a:p>
              <a:r>
                <a:rPr lang="en-US" altLang="en-US" b="0" i="1">
                  <a:solidFill>
                    <a:schemeClr val="tx1"/>
                  </a:solidFill>
                </a:rPr>
                <a:t>n</a:t>
              </a:r>
              <a:r>
                <a:rPr lang="en-US" altLang="en-US" b="0" i="1" baseline="-25000">
                  <a:solidFill>
                    <a:schemeClr val="tx1"/>
                  </a:solidFill>
                </a:rPr>
                <a:t>f</a:t>
              </a:r>
              <a:r>
                <a:rPr lang="en-US" altLang="en-US" b="0" i="1" baseline="30000">
                  <a:solidFill>
                    <a:schemeClr val="tx1"/>
                  </a:solidFill>
                </a:rPr>
                <a:t>2</a:t>
              </a:r>
              <a:endParaRPr lang="en-US" altLang="en-US" b="0">
                <a:solidFill>
                  <a:schemeClr val="tx1"/>
                </a:solidFill>
              </a:endParaRPr>
            </a:p>
          </p:txBody>
        </p:sp>
        <p:sp>
          <p:nvSpPr>
            <p:cNvPr id="22538" name="Line 8"/>
            <p:cNvSpPr>
              <a:spLocks noChangeShapeType="1"/>
            </p:cNvSpPr>
            <p:nvPr/>
          </p:nvSpPr>
          <p:spPr bwMode="auto">
            <a:xfrm>
              <a:off x="3711" y="2436"/>
              <a:ext cx="264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22539" name="Group 24"/>
            <p:cNvGrpSpPr>
              <a:grpSpLocks/>
            </p:cNvGrpSpPr>
            <p:nvPr/>
          </p:nvGrpSpPr>
          <p:grpSpPr bwMode="auto">
            <a:xfrm>
              <a:off x="4275" y="2170"/>
              <a:ext cx="322" cy="518"/>
              <a:chOff x="4275" y="2170"/>
              <a:chExt cx="322" cy="518"/>
            </a:xfrm>
          </p:grpSpPr>
          <p:sp>
            <p:nvSpPr>
              <p:cNvPr id="22541" name="Rectangle 14"/>
              <p:cNvSpPr>
                <a:spLocks noChangeArrowheads="1"/>
              </p:cNvSpPr>
              <p:nvPr/>
            </p:nvSpPr>
            <p:spPr bwMode="auto">
              <a:xfrm>
                <a:off x="4275" y="2170"/>
                <a:ext cx="322" cy="51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 b="0">
                    <a:solidFill>
                      <a:schemeClr val="tx1"/>
                    </a:solidFill>
                  </a:rPr>
                  <a:t>1</a:t>
                </a:r>
              </a:p>
              <a:p>
                <a:r>
                  <a:rPr lang="en-US" altLang="en-US" b="0" i="1">
                    <a:solidFill>
                      <a:schemeClr val="tx1"/>
                    </a:solidFill>
                  </a:rPr>
                  <a:t>n</a:t>
                </a:r>
                <a:r>
                  <a:rPr lang="en-US" altLang="en-US" b="0" i="1" baseline="-25000">
                    <a:solidFill>
                      <a:schemeClr val="tx1"/>
                    </a:solidFill>
                  </a:rPr>
                  <a:t>i</a:t>
                </a:r>
                <a:r>
                  <a:rPr lang="en-US" altLang="en-US" b="0" i="1" baseline="30000">
                    <a:solidFill>
                      <a:schemeClr val="tx1"/>
                    </a:solidFill>
                  </a:rPr>
                  <a:t>2</a:t>
                </a:r>
                <a:endParaRPr lang="en-US" altLang="en-US" b="0">
                  <a:solidFill>
                    <a:schemeClr val="tx1"/>
                  </a:solidFill>
                </a:endParaRPr>
              </a:p>
            </p:txBody>
          </p:sp>
          <p:sp>
            <p:nvSpPr>
              <p:cNvPr id="22542" name="Line 15"/>
              <p:cNvSpPr>
                <a:spLocks noChangeShapeType="1"/>
              </p:cNvSpPr>
              <p:nvPr/>
            </p:nvSpPr>
            <p:spPr bwMode="auto">
              <a:xfrm>
                <a:off x="4304" y="2436"/>
                <a:ext cx="26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22540" name="Rectangle 16"/>
            <p:cNvSpPr>
              <a:spLocks noChangeArrowheads="1"/>
            </p:cNvSpPr>
            <p:nvPr/>
          </p:nvSpPr>
          <p:spPr bwMode="auto">
            <a:xfrm>
              <a:off x="4032" y="2252"/>
              <a:ext cx="243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2800" b="0">
                  <a:solidFill>
                    <a:schemeClr val="tx1"/>
                  </a:solidFill>
                </a:rPr>
                <a:t>–</a:t>
              </a:r>
            </a:p>
          </p:txBody>
        </p:sp>
      </p:grpSp>
      <p:sp>
        <p:nvSpPr>
          <p:cNvPr id="22533" name="Rectangle 20"/>
          <p:cNvSpPr>
            <a:spLocks noChangeArrowheads="1"/>
          </p:cNvSpPr>
          <p:nvPr/>
        </p:nvSpPr>
        <p:spPr bwMode="auto">
          <a:xfrm>
            <a:off x="3581400" y="4143375"/>
            <a:ext cx="5486400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l"/>
            <a:r>
              <a:rPr lang="en-US" altLang="en-US" sz="2800" b="0">
                <a:solidFill>
                  <a:schemeClr val="tx1"/>
                </a:solidFill>
              </a:rPr>
              <a:t>where </a:t>
            </a:r>
            <a:r>
              <a:rPr lang="en-US" altLang="en-US" sz="2800" b="0" i="1">
                <a:solidFill>
                  <a:schemeClr val="tx1"/>
                </a:solidFill>
              </a:rPr>
              <a:t>R</a:t>
            </a:r>
            <a:r>
              <a:rPr lang="en-US" altLang="en-US" sz="2800" b="0" i="1" baseline="-25000">
                <a:solidFill>
                  <a:schemeClr val="tx1"/>
                </a:solidFill>
              </a:rPr>
              <a:t>H</a:t>
            </a:r>
            <a:r>
              <a:rPr lang="en-US" altLang="en-US" sz="2800" b="0">
                <a:solidFill>
                  <a:schemeClr val="tx1"/>
                </a:solidFill>
              </a:rPr>
              <a:t> is the Rydberg constant, 1.097 </a:t>
            </a:r>
            <a:r>
              <a:rPr lang="en-US" altLang="en-US" sz="2800" b="0">
                <a:solidFill>
                  <a:schemeClr val="tx1"/>
                </a:solidFill>
                <a:sym typeface="Symbol" pitchFamily="18" charset="2"/>
              </a:rPr>
              <a:t> 10</a:t>
            </a:r>
            <a:r>
              <a:rPr lang="en-US" altLang="en-US" sz="2800" b="0" baseline="30000">
                <a:solidFill>
                  <a:schemeClr val="tx1"/>
                </a:solidFill>
                <a:cs typeface="Arial" charset="0"/>
                <a:sym typeface="Symbol" pitchFamily="18" charset="2"/>
              </a:rPr>
              <a:t>7</a:t>
            </a:r>
            <a:r>
              <a:rPr lang="en-US" altLang="en-US" sz="2800" b="0">
                <a:solidFill>
                  <a:schemeClr val="tx1"/>
                </a:solidFill>
                <a:sym typeface="Symbol" pitchFamily="18" charset="2"/>
              </a:rPr>
              <a:t> m</a:t>
            </a:r>
            <a:r>
              <a:rPr lang="en-US" altLang="en-US" sz="2800" b="0" baseline="30000">
                <a:solidFill>
                  <a:schemeClr val="tx1"/>
                </a:solidFill>
                <a:cs typeface="Arial" charset="0"/>
                <a:sym typeface="Symbol" pitchFamily="18" charset="2"/>
              </a:rPr>
              <a:t>−</a:t>
            </a:r>
            <a:r>
              <a:rPr lang="en-US" altLang="en-US" sz="2800" b="0" baseline="30000">
                <a:solidFill>
                  <a:schemeClr val="tx1"/>
                </a:solidFill>
                <a:sym typeface="Symbol" pitchFamily="18" charset="2"/>
              </a:rPr>
              <a:t>1</a:t>
            </a:r>
            <a:r>
              <a:rPr lang="en-US" altLang="en-US" sz="2800" b="0">
                <a:solidFill>
                  <a:schemeClr val="tx1"/>
                </a:solidFill>
                <a:sym typeface="Symbol" pitchFamily="18" charset="2"/>
              </a:rPr>
              <a:t>, and </a:t>
            </a:r>
            <a:r>
              <a:rPr lang="en-US" altLang="en-US" sz="2800" b="0" i="1">
                <a:solidFill>
                  <a:schemeClr val="tx1"/>
                </a:solidFill>
                <a:sym typeface="Symbol" pitchFamily="18" charset="2"/>
              </a:rPr>
              <a:t>n</a:t>
            </a:r>
            <a:r>
              <a:rPr lang="en-US" altLang="en-US" sz="2800" b="0" i="1" baseline="-25000">
                <a:solidFill>
                  <a:schemeClr val="tx1"/>
                </a:solidFill>
                <a:sym typeface="Symbol" pitchFamily="18" charset="2"/>
              </a:rPr>
              <a:t>i</a:t>
            </a:r>
            <a:r>
              <a:rPr lang="en-US" altLang="en-US" sz="2800" b="0">
                <a:solidFill>
                  <a:schemeClr val="tx1"/>
                </a:solidFill>
                <a:sym typeface="Symbol" pitchFamily="18" charset="2"/>
              </a:rPr>
              <a:t> and </a:t>
            </a:r>
            <a:r>
              <a:rPr lang="en-US" altLang="en-US" sz="2800" b="0" i="1">
                <a:solidFill>
                  <a:schemeClr val="tx1"/>
                </a:solidFill>
                <a:sym typeface="Symbol" pitchFamily="18" charset="2"/>
              </a:rPr>
              <a:t>n</a:t>
            </a:r>
            <a:r>
              <a:rPr lang="en-US" altLang="en-US" sz="2800" b="0" i="1" baseline="-25000">
                <a:solidFill>
                  <a:schemeClr val="tx1"/>
                </a:solidFill>
                <a:sym typeface="Symbol" pitchFamily="18" charset="2"/>
              </a:rPr>
              <a:t>f</a:t>
            </a:r>
            <a:r>
              <a:rPr lang="en-US" altLang="en-US" sz="2800" b="0">
                <a:solidFill>
                  <a:schemeClr val="tx1"/>
                </a:solidFill>
                <a:sym typeface="Symbol" pitchFamily="18" charset="2"/>
              </a:rPr>
              <a:t> are the initial and final energy levels of the electron.</a:t>
            </a:r>
            <a:endParaRPr lang="en-US" altLang="en-US" sz="2800" b="0">
              <a:solidFill>
                <a:schemeClr val="tx1"/>
              </a:solidFill>
            </a:endParaRPr>
          </a:p>
        </p:txBody>
      </p:sp>
      <p:pic>
        <p:nvPicPr>
          <p:cNvPr id="22534" name="Picture 16" descr="C:\Documents and Settings\GEX\Desktop\51579 image ppt\Chapter 06\06_12_Figur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933575"/>
            <a:ext cx="2489200" cy="3417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Limitations of the Bohr Model</a:t>
            </a:r>
          </a:p>
        </p:txBody>
      </p:sp>
      <p:sp>
        <p:nvSpPr>
          <p:cNvPr id="23555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mtClean="0"/>
              <a:t>It only works for hydrogen!</a:t>
            </a:r>
          </a:p>
          <a:p>
            <a:r>
              <a:rPr lang="en-US" altLang="en-US" smtClean="0"/>
              <a:t>Classical physics would result in an electron falling into the positively charged nucleus. Bohr simply assumed it would not!</a:t>
            </a:r>
          </a:p>
          <a:p>
            <a:r>
              <a:rPr lang="en-US" altLang="en-US" smtClean="0"/>
              <a:t>Circular motion is not wave-like in nature.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/>
          <p:cNvSpPr>
            <a:spLocks noGrp="1"/>
          </p:cNvSpPr>
          <p:nvPr>
            <p:ph type="title"/>
          </p:nvPr>
        </p:nvSpPr>
        <p:spPr>
          <a:xfrm>
            <a:off x="23813" y="228600"/>
            <a:ext cx="9144000" cy="1371600"/>
          </a:xfrm>
        </p:spPr>
        <p:txBody>
          <a:bodyPr/>
          <a:lstStyle/>
          <a:p>
            <a:r>
              <a:rPr lang="en-US" altLang="en-US" smtClean="0"/>
              <a:t>Important Ideas from the</a:t>
            </a:r>
            <a:br>
              <a:rPr lang="en-US" altLang="en-US" smtClean="0"/>
            </a:br>
            <a:r>
              <a:rPr lang="en-US" altLang="en-US" smtClean="0"/>
              <a:t>Bohr Model</a:t>
            </a:r>
          </a:p>
        </p:txBody>
      </p:sp>
      <p:sp>
        <p:nvSpPr>
          <p:cNvPr id="2457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rgbClr val="072E93"/>
              </a:buClr>
              <a:buFont typeface="Wingdings" pitchFamily="2" charset="2"/>
              <a:buChar char="Ø"/>
            </a:pPr>
            <a:r>
              <a:rPr lang="en-US" altLang="en-US" dirty="0" smtClean="0"/>
              <a:t>Points that are incorporated into the current atomic model include the following:</a:t>
            </a:r>
          </a:p>
          <a:p>
            <a:pPr marL="491490" indent="-514350">
              <a:buFont typeface="+mj-lt"/>
              <a:buAutoNum type="arabicParenR"/>
            </a:pPr>
            <a:r>
              <a:rPr lang="en-US" altLang="en-US" dirty="0" smtClean="0"/>
              <a:t> Electrons exist only in certain discrete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en-US" dirty="0" smtClean="0"/>
              <a:t>      energy levels.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en-US" dirty="0" smtClean="0"/>
              <a:t>2)  Energy is involved in the transition of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en-US" dirty="0" smtClean="0"/>
              <a:t>     an electron from one level to another.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0638"/>
            <a:ext cx="9144000" cy="1143000"/>
          </a:xfrm>
        </p:spPr>
        <p:txBody>
          <a:bodyPr/>
          <a:lstStyle/>
          <a:p>
            <a:pPr eaLnBrk="1" hangingPunct="1"/>
            <a:r>
              <a:rPr lang="en-US" altLang="en-US" smtClean="0"/>
              <a:t>The Wave Nature of Matter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sz="half" idx="2"/>
          </p:nvPr>
        </p:nvSpPr>
        <p:spPr>
          <a:xfrm>
            <a:off x="3962400" y="1438275"/>
            <a:ext cx="5186363" cy="4114800"/>
          </a:xfrm>
        </p:spPr>
        <p:txBody>
          <a:bodyPr/>
          <a:lstStyle/>
          <a:p>
            <a:pPr eaLnBrk="1" hangingPunct="1"/>
            <a:r>
              <a:rPr lang="en-US" altLang="en-US" sz="2800" smtClean="0"/>
              <a:t>Louis de Broglie theorized that if light can have material properties, matter should exhibit wave properties.</a:t>
            </a:r>
          </a:p>
          <a:p>
            <a:pPr eaLnBrk="1" hangingPunct="1"/>
            <a:r>
              <a:rPr lang="en-US" altLang="en-US" sz="2800" smtClean="0"/>
              <a:t>He demonstrated that the relationship between mass and wavelength was</a:t>
            </a:r>
          </a:p>
        </p:txBody>
      </p:sp>
      <p:grpSp>
        <p:nvGrpSpPr>
          <p:cNvPr id="25604" name="Group 12"/>
          <p:cNvGrpSpPr>
            <a:grpSpLocks/>
          </p:cNvGrpSpPr>
          <p:nvPr/>
        </p:nvGrpSpPr>
        <p:grpSpPr bwMode="auto">
          <a:xfrm>
            <a:off x="5446713" y="4567238"/>
            <a:ext cx="1531937" cy="1066800"/>
            <a:chOff x="3691" y="3312"/>
            <a:chExt cx="965" cy="672"/>
          </a:xfrm>
        </p:grpSpPr>
        <p:sp>
          <p:nvSpPr>
            <p:cNvPr id="25607" name="Rectangle 4"/>
            <p:cNvSpPr>
              <a:spLocks noChangeArrowheads="1"/>
            </p:cNvSpPr>
            <p:nvPr/>
          </p:nvSpPr>
          <p:spPr bwMode="auto">
            <a:xfrm>
              <a:off x="3691" y="3498"/>
              <a:ext cx="477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en-US" sz="3200" b="0" i="1">
                  <a:solidFill>
                    <a:schemeClr val="tx1"/>
                  </a:solidFill>
                  <a:latin typeface="Symbol" pitchFamily="18" charset="2"/>
                  <a:sym typeface="Symbol" pitchFamily="18" charset="2"/>
                </a:rPr>
                <a:t></a:t>
              </a:r>
              <a:r>
                <a:rPr lang="en-US" altLang="en-US" sz="3200" b="0">
                  <a:solidFill>
                    <a:schemeClr val="tx1"/>
                  </a:solidFill>
                </a:rPr>
                <a:t> =</a:t>
              </a:r>
            </a:p>
          </p:txBody>
        </p:sp>
        <p:grpSp>
          <p:nvGrpSpPr>
            <p:cNvPr id="25608" name="Group 11"/>
            <p:cNvGrpSpPr>
              <a:grpSpLocks/>
            </p:cNvGrpSpPr>
            <p:nvPr/>
          </p:nvGrpSpPr>
          <p:grpSpPr bwMode="auto">
            <a:xfrm>
              <a:off x="4176" y="3312"/>
              <a:ext cx="480" cy="672"/>
              <a:chOff x="4176" y="3312"/>
              <a:chExt cx="480" cy="672"/>
            </a:xfrm>
          </p:grpSpPr>
          <p:sp>
            <p:nvSpPr>
              <p:cNvPr id="25609" name="Rectangle 5"/>
              <p:cNvSpPr>
                <a:spLocks noChangeArrowheads="1"/>
              </p:cNvSpPr>
              <p:nvPr/>
            </p:nvSpPr>
            <p:spPr bwMode="auto">
              <a:xfrm>
                <a:off x="4179" y="3312"/>
                <a:ext cx="457" cy="6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 sz="3200" b="0" i="1">
                    <a:solidFill>
                      <a:schemeClr val="tx1"/>
                    </a:solidFill>
                  </a:rPr>
                  <a:t>h</a:t>
                </a:r>
              </a:p>
              <a:p>
                <a:r>
                  <a:rPr lang="en-US" altLang="en-US" sz="3200" b="0" i="1">
                    <a:solidFill>
                      <a:schemeClr val="tx1"/>
                    </a:solidFill>
                  </a:rPr>
                  <a:t>mv</a:t>
                </a:r>
              </a:p>
            </p:txBody>
          </p:sp>
          <p:sp>
            <p:nvSpPr>
              <p:cNvPr id="25610" name="Line 6"/>
              <p:cNvSpPr>
                <a:spLocks noChangeShapeType="1"/>
              </p:cNvSpPr>
              <p:nvPr/>
            </p:nvSpPr>
            <p:spPr bwMode="auto">
              <a:xfrm>
                <a:off x="4176" y="3668"/>
                <a:ext cx="480" cy="0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25605" name="TextBox 2"/>
          <p:cNvSpPr txBox="1">
            <a:spLocks noChangeArrowheads="1"/>
          </p:cNvSpPr>
          <p:nvPr/>
        </p:nvSpPr>
        <p:spPr bwMode="auto">
          <a:xfrm>
            <a:off x="0" y="5057775"/>
            <a:ext cx="39624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/>
              <a:t>The wave nature of light is used to produce this electron micrograph.</a:t>
            </a:r>
          </a:p>
        </p:txBody>
      </p:sp>
      <p:pic>
        <p:nvPicPr>
          <p:cNvPr id="25606" name="Picture 12" descr="C:\Documents and Settings\GEX\Desktop\51579 image ppt\Chapter 06\06_14_Figur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828800"/>
            <a:ext cx="2743200" cy="2738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The Uncertainty Principle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68312" y="1379538"/>
            <a:ext cx="4179888" cy="32004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altLang="en-US" sz="2800" dirty="0" smtClean="0"/>
              <a:t>	Heisenberg showed that the more precisely the momentum of a particle is known, the less precisely is its position is known:</a:t>
            </a:r>
          </a:p>
        </p:txBody>
      </p:sp>
      <p:grpSp>
        <p:nvGrpSpPr>
          <p:cNvPr id="26628" name="Group 11"/>
          <p:cNvGrpSpPr>
            <a:grpSpLocks/>
          </p:cNvGrpSpPr>
          <p:nvPr/>
        </p:nvGrpSpPr>
        <p:grpSpPr bwMode="auto">
          <a:xfrm>
            <a:off x="673100" y="4572000"/>
            <a:ext cx="3060701" cy="1066800"/>
            <a:chOff x="624" y="3216"/>
            <a:chExt cx="1928" cy="672"/>
          </a:xfrm>
        </p:grpSpPr>
        <p:sp>
          <p:nvSpPr>
            <p:cNvPr id="26630" name="Rectangle 4"/>
            <p:cNvSpPr>
              <a:spLocks noChangeArrowheads="1"/>
            </p:cNvSpPr>
            <p:nvPr/>
          </p:nvSpPr>
          <p:spPr bwMode="auto">
            <a:xfrm>
              <a:off x="624" y="3352"/>
              <a:ext cx="1522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en-US" sz="3200" b="0" dirty="0">
                  <a:solidFill>
                    <a:schemeClr val="tx1"/>
                  </a:solidFill>
                </a:rPr>
                <a:t>(</a:t>
              </a:r>
              <a:r>
                <a:rPr lang="en-US" altLang="en-US" sz="3200" b="0" dirty="0">
                  <a:solidFill>
                    <a:schemeClr val="tx1"/>
                  </a:solidFill>
                  <a:latin typeface="Symbol" pitchFamily="18" charset="2"/>
                  <a:sym typeface="Symbol" pitchFamily="18" charset="2"/>
                </a:rPr>
                <a:t></a:t>
              </a:r>
              <a:r>
                <a:rPr lang="en-US" altLang="en-US" sz="3200" b="0" i="1" dirty="0">
                  <a:solidFill>
                    <a:schemeClr val="tx1"/>
                  </a:solidFill>
                </a:rPr>
                <a:t>x</a:t>
              </a:r>
              <a:r>
                <a:rPr lang="en-US" altLang="en-US" sz="3200" b="0" dirty="0">
                  <a:solidFill>
                    <a:schemeClr val="tx1"/>
                  </a:solidFill>
                </a:rPr>
                <a:t>) (</a:t>
              </a:r>
              <a:r>
                <a:rPr lang="en-US" altLang="en-US" sz="3200" b="0" dirty="0" smtClean="0">
                  <a:solidFill>
                    <a:schemeClr val="tx1"/>
                  </a:solidFill>
                  <a:latin typeface="Symbol" pitchFamily="18" charset="2"/>
                  <a:sym typeface="Symbol" pitchFamily="18" charset="2"/>
                </a:rPr>
                <a:t></a:t>
              </a:r>
              <a:r>
                <a:rPr lang="en-US" altLang="en-US" sz="3200" b="0" i="1" dirty="0" smtClean="0">
                  <a:solidFill>
                    <a:schemeClr val="tx1"/>
                  </a:solidFill>
                </a:rPr>
                <a:t>mv</a:t>
              </a:r>
              <a:r>
                <a:rPr lang="en-US" altLang="en-US" sz="3200" b="0" dirty="0">
                  <a:solidFill>
                    <a:schemeClr val="tx1"/>
                  </a:solidFill>
                </a:rPr>
                <a:t>) </a:t>
              </a:r>
              <a:r>
                <a:rPr lang="en-US" altLang="en-US" sz="3200" b="0" dirty="0">
                  <a:solidFill>
                    <a:schemeClr val="tx1"/>
                  </a:solidFill>
                  <a:sym typeface="Symbol" pitchFamily="18" charset="2"/>
                </a:rPr>
                <a:t></a:t>
              </a:r>
            </a:p>
          </p:txBody>
        </p:sp>
        <p:grpSp>
          <p:nvGrpSpPr>
            <p:cNvPr id="26631" name="Group 10"/>
            <p:cNvGrpSpPr>
              <a:grpSpLocks/>
            </p:cNvGrpSpPr>
            <p:nvPr/>
          </p:nvGrpSpPr>
          <p:grpSpPr bwMode="auto">
            <a:xfrm>
              <a:off x="2153" y="3216"/>
              <a:ext cx="399" cy="672"/>
              <a:chOff x="2153" y="3216"/>
              <a:chExt cx="399" cy="672"/>
            </a:xfrm>
          </p:grpSpPr>
          <p:sp>
            <p:nvSpPr>
              <p:cNvPr id="26632" name="Rectangle 5"/>
              <p:cNvSpPr>
                <a:spLocks noChangeArrowheads="1"/>
              </p:cNvSpPr>
              <p:nvPr/>
            </p:nvSpPr>
            <p:spPr bwMode="auto">
              <a:xfrm>
                <a:off x="2153" y="3216"/>
                <a:ext cx="399" cy="6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 sz="3200" b="0" i="1" dirty="0">
                    <a:solidFill>
                      <a:schemeClr val="tx1"/>
                    </a:solidFill>
                  </a:rPr>
                  <a:t>h</a:t>
                </a:r>
              </a:p>
              <a:p>
                <a:r>
                  <a:rPr lang="en-US" altLang="en-US" sz="3200" b="0" dirty="0">
                    <a:solidFill>
                      <a:schemeClr val="tx1"/>
                    </a:solidFill>
                  </a:rPr>
                  <a:t>4</a:t>
                </a:r>
                <a:r>
                  <a:rPr lang="en-US" altLang="en-US" sz="3200" b="0" i="1" dirty="0">
                    <a:solidFill>
                      <a:schemeClr val="tx1"/>
                    </a:solidFill>
                    <a:latin typeface="Symbol" pitchFamily="18" charset="2"/>
                    <a:sym typeface="Symbol" pitchFamily="18" charset="2"/>
                  </a:rPr>
                  <a:t></a:t>
                </a:r>
                <a:endParaRPr lang="en-US" altLang="en-US" sz="3200" b="0" i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6633" name="Line 6"/>
              <p:cNvSpPr>
                <a:spLocks noChangeShapeType="1"/>
              </p:cNvSpPr>
              <p:nvPr/>
            </p:nvSpPr>
            <p:spPr bwMode="auto">
              <a:xfrm>
                <a:off x="2184" y="3556"/>
                <a:ext cx="336" cy="0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pic>
        <p:nvPicPr>
          <p:cNvPr id="26629" name="Picture 11" descr="C:\Documents and Settings\GEX\Desktop\51579 image ppt\Chapter 06\06_15_Figur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1597025"/>
            <a:ext cx="2776538" cy="3694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Quantum Mechanics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81000" y="1676400"/>
            <a:ext cx="4724400" cy="4114800"/>
          </a:xfrm>
        </p:spPr>
        <p:txBody>
          <a:bodyPr/>
          <a:lstStyle/>
          <a:p>
            <a:pPr eaLnBrk="1" hangingPunct="1"/>
            <a:r>
              <a:rPr lang="en-US" altLang="en-US" sz="2800" dirty="0" smtClean="0"/>
              <a:t>Erwin Schrödinger developed a mathematical treatment into which both the wave and particle nature of matter could be incorporated.</a:t>
            </a:r>
          </a:p>
          <a:p>
            <a:pPr eaLnBrk="1" hangingPunct="1"/>
            <a:r>
              <a:rPr lang="en-US" altLang="en-US" sz="2800" dirty="0" smtClean="0"/>
              <a:t>This is known as </a:t>
            </a:r>
            <a:r>
              <a:rPr lang="en-US" altLang="en-US" sz="2800" b="1" dirty="0" smtClean="0"/>
              <a:t>quantum mechanics.</a:t>
            </a:r>
          </a:p>
        </p:txBody>
      </p:sp>
      <p:pic>
        <p:nvPicPr>
          <p:cNvPr id="5" name="Picture 5" descr="C:\Documents and Settings\GEX\Desktop\51579 image ppt\Chapter 06\06_17_Figure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2621" y="1920875"/>
            <a:ext cx="2494179" cy="326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Electronic Structure</a:t>
            </a:r>
          </a:p>
        </p:txBody>
      </p:sp>
      <p:sp>
        <p:nvSpPr>
          <p:cNvPr id="10243" name="Content Placeholder 6"/>
          <p:cNvSpPr>
            <a:spLocks noGrp="1"/>
          </p:cNvSpPr>
          <p:nvPr>
            <p:ph idx="1"/>
          </p:nvPr>
        </p:nvSpPr>
        <p:spPr>
          <a:xfrm>
            <a:off x="685800" y="1600200"/>
            <a:ext cx="7772400" cy="4114800"/>
          </a:xfrm>
        </p:spPr>
        <p:txBody>
          <a:bodyPr/>
          <a:lstStyle/>
          <a:p>
            <a:pPr eaLnBrk="1" hangingPunct="1"/>
            <a:r>
              <a:rPr lang="en-US" altLang="en-US" smtClean="0"/>
              <a:t>This chapter is all about </a:t>
            </a:r>
            <a:r>
              <a:rPr lang="en-US" altLang="en-US" b="1" smtClean="0"/>
              <a:t>electronic structure</a:t>
            </a:r>
            <a:r>
              <a:rPr lang="en-US" altLang="en-US" smtClean="0"/>
              <a:t>—the arrangement and energy of electrons.</a:t>
            </a:r>
          </a:p>
          <a:p>
            <a:pPr eaLnBrk="1" hangingPunct="1"/>
            <a:r>
              <a:rPr lang="en-US" altLang="en-US" smtClean="0"/>
              <a:t>It may seem odd to start by talking about </a:t>
            </a:r>
            <a:r>
              <a:rPr lang="en-US" altLang="en-US" b="1" smtClean="0"/>
              <a:t>waves</a:t>
            </a:r>
            <a:r>
              <a:rPr lang="en-US" altLang="en-US" smtClean="0"/>
              <a:t>. However, extremely small particles have properties that can only be explained in this manner!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Quantum Mechanics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82561" y="1295400"/>
            <a:ext cx="5929314" cy="3733800"/>
          </a:xfrm>
        </p:spPr>
        <p:txBody>
          <a:bodyPr/>
          <a:lstStyle/>
          <a:p>
            <a:pPr eaLnBrk="1" hangingPunct="1"/>
            <a:r>
              <a:rPr lang="en-US" altLang="en-US" sz="2800" dirty="0" smtClean="0"/>
              <a:t>The solution of Schr</a:t>
            </a:r>
            <a:r>
              <a:rPr lang="en-US" altLang="en-US" sz="2800" dirty="0" smtClean="0">
                <a:cs typeface="Times New Roman" pitchFamily="18" charset="0"/>
              </a:rPr>
              <a:t>ödinger’s</a:t>
            </a:r>
            <a:r>
              <a:rPr lang="en-US" altLang="en-US" sz="2800" dirty="0" smtClean="0"/>
              <a:t> wave equation is designated with a lowercase Greek psi (</a:t>
            </a:r>
            <a:r>
              <a:rPr lang="en-US" altLang="en-US" sz="2800" i="1" dirty="0" smtClean="0">
                <a:sym typeface="Symbol" pitchFamily="18" charset="2"/>
              </a:rPr>
              <a:t></a:t>
            </a:r>
            <a:r>
              <a:rPr lang="en-US" altLang="en-US" sz="2800" dirty="0" smtClean="0">
                <a:sym typeface="Symbol" pitchFamily="18" charset="2"/>
              </a:rPr>
              <a:t>).</a:t>
            </a:r>
          </a:p>
          <a:p>
            <a:pPr eaLnBrk="1" hangingPunct="1"/>
            <a:r>
              <a:rPr lang="en-US" altLang="en-US" sz="2800" dirty="0" smtClean="0">
                <a:sym typeface="Symbol" pitchFamily="18" charset="2"/>
              </a:rPr>
              <a:t>The square of the wave equation, </a:t>
            </a:r>
            <a:r>
              <a:rPr lang="en-US" altLang="en-US" sz="2800" i="1" dirty="0" smtClean="0">
                <a:sym typeface="Symbol" pitchFamily="18" charset="2"/>
              </a:rPr>
              <a:t></a:t>
            </a:r>
            <a:r>
              <a:rPr lang="en-US" altLang="en-US" sz="2800" baseline="30000" dirty="0" smtClean="0">
                <a:sym typeface="Symbol" pitchFamily="18" charset="2"/>
              </a:rPr>
              <a:t>2</a:t>
            </a:r>
            <a:r>
              <a:rPr lang="en-US" altLang="en-US" sz="2800" dirty="0" smtClean="0">
                <a:sym typeface="Symbol" pitchFamily="18" charset="2"/>
              </a:rPr>
              <a:t>, gives the </a:t>
            </a:r>
            <a:r>
              <a:rPr lang="en-US" altLang="en-US" sz="2800" b="1" dirty="0" smtClean="0">
                <a:sym typeface="Symbol" pitchFamily="18" charset="2"/>
              </a:rPr>
              <a:t>electron density</a:t>
            </a:r>
            <a:r>
              <a:rPr lang="en-US" altLang="en-US" sz="2800" dirty="0" smtClean="0">
                <a:sym typeface="Symbol" pitchFamily="18" charset="2"/>
              </a:rPr>
              <a:t>, or probability of where an electron is likely to be at any given time.</a:t>
            </a:r>
            <a:endParaRPr lang="en-US" altLang="en-US" sz="2800" dirty="0" smtClean="0"/>
          </a:p>
        </p:txBody>
      </p:sp>
      <p:pic>
        <p:nvPicPr>
          <p:cNvPr id="28676" name="Picture 5" descr="C:\Documents and Settings\GEX\Desktop\51579 image ppt\Chapter 06\06_17_Figure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2621" y="1920875"/>
            <a:ext cx="2494179" cy="326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Quantum Numbers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828800"/>
            <a:ext cx="7772400" cy="4114800"/>
          </a:xfrm>
        </p:spPr>
        <p:txBody>
          <a:bodyPr/>
          <a:lstStyle/>
          <a:p>
            <a:pPr eaLnBrk="1" hangingPunct="1"/>
            <a:r>
              <a:rPr lang="en-US" altLang="en-US" smtClean="0"/>
              <a:t>Solving the wave equation gives a set of wave functions, or </a:t>
            </a:r>
            <a:r>
              <a:rPr lang="en-US" altLang="en-US" b="1" smtClean="0"/>
              <a:t>orbitals</a:t>
            </a:r>
            <a:r>
              <a:rPr lang="en-US" altLang="en-US" smtClean="0"/>
              <a:t>, and their corresponding energies.</a:t>
            </a:r>
          </a:p>
          <a:p>
            <a:pPr eaLnBrk="1" hangingPunct="1"/>
            <a:r>
              <a:rPr lang="en-US" altLang="en-US" smtClean="0"/>
              <a:t>Each orbital describes a spatial distribution of electron density.</a:t>
            </a:r>
          </a:p>
          <a:p>
            <a:pPr eaLnBrk="1" hangingPunct="1"/>
            <a:r>
              <a:rPr lang="en-US" altLang="en-US" smtClean="0"/>
              <a:t>An orbital is described by a set of three </a:t>
            </a:r>
            <a:r>
              <a:rPr lang="en-US" altLang="en-US" b="1" smtClean="0"/>
              <a:t>quantum numbers</a:t>
            </a:r>
            <a:r>
              <a:rPr lang="en-US" altLang="en-US" smtClean="0"/>
              <a:t>.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Principal Quantum Number (</a:t>
            </a:r>
            <a:r>
              <a:rPr lang="en-US" altLang="en-US" i="1" smtClean="0"/>
              <a:t>n</a:t>
            </a:r>
            <a:r>
              <a:rPr lang="en-US" altLang="en-US" smtClean="0"/>
              <a:t>)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The principal quantum number, </a:t>
            </a:r>
            <a:r>
              <a:rPr lang="en-US" altLang="en-US" i="1" smtClean="0"/>
              <a:t>n</a:t>
            </a:r>
            <a:r>
              <a:rPr lang="en-US" altLang="en-US" smtClean="0"/>
              <a:t>, describes the energy level on which the orbital resides.</a:t>
            </a:r>
          </a:p>
          <a:p>
            <a:pPr eaLnBrk="1" hangingPunct="1"/>
            <a:r>
              <a:rPr lang="en-US" altLang="en-US" smtClean="0"/>
              <a:t>The values of </a:t>
            </a:r>
            <a:r>
              <a:rPr lang="en-US" altLang="en-US" i="1" smtClean="0"/>
              <a:t>n</a:t>
            </a:r>
            <a:r>
              <a:rPr lang="en-US" altLang="en-US" smtClean="0"/>
              <a:t> are integers ≥ 1.</a:t>
            </a:r>
          </a:p>
          <a:p>
            <a:pPr eaLnBrk="1" hangingPunct="1"/>
            <a:r>
              <a:rPr lang="en-US" altLang="en-US" smtClean="0"/>
              <a:t>These correspond to the values in the Bohr model.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Angular Momentum Quantum Number (</a:t>
            </a:r>
            <a:r>
              <a:rPr lang="en-US" altLang="en-US" i="1" smtClean="0"/>
              <a:t>l</a:t>
            </a:r>
            <a:r>
              <a:rPr lang="en-US" altLang="en-US" smtClean="0"/>
              <a:t>)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981200"/>
            <a:ext cx="8305800" cy="4419600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This quantum number defines the shape of the orbital.</a:t>
            </a:r>
          </a:p>
          <a:p>
            <a:pPr eaLnBrk="1" hangingPunct="1"/>
            <a:r>
              <a:rPr lang="en-US" altLang="en-US" dirty="0" smtClean="0"/>
              <a:t>Allowed values of </a:t>
            </a:r>
            <a:r>
              <a:rPr lang="en-US" altLang="en-US" i="1" dirty="0" smtClean="0"/>
              <a:t>l</a:t>
            </a:r>
            <a:r>
              <a:rPr lang="en-US" altLang="en-US" dirty="0" smtClean="0"/>
              <a:t> are integers ranging from 0 to </a:t>
            </a:r>
            <a:r>
              <a:rPr lang="en-US" altLang="en-US" i="1" dirty="0" smtClean="0"/>
              <a:t>n </a:t>
            </a:r>
            <a:r>
              <a:rPr lang="en-US" altLang="en-US" dirty="0" smtClean="0">
                <a:cs typeface="Arial" charset="0"/>
              </a:rPr>
              <a:t>− </a:t>
            </a:r>
            <a:r>
              <a:rPr lang="en-US" altLang="en-US" dirty="0" smtClean="0"/>
              <a:t>1.</a:t>
            </a:r>
          </a:p>
          <a:p>
            <a:pPr eaLnBrk="1" hangingPunct="1"/>
            <a:r>
              <a:rPr lang="en-US" altLang="en-US" dirty="0" smtClean="0"/>
              <a:t>We use letter designations to communicate the different values of </a:t>
            </a:r>
            <a:r>
              <a:rPr lang="en-US" altLang="en-US" i="1" dirty="0" smtClean="0"/>
              <a:t>l</a:t>
            </a:r>
            <a:r>
              <a:rPr lang="en-US" altLang="en-US" dirty="0" smtClean="0"/>
              <a:t> and, therefore, the shapes and types of orbitals.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le 1"/>
          <p:cNvSpPr>
            <a:spLocks noGrp="1"/>
          </p:cNvSpPr>
          <p:nvPr>
            <p:ph type="title"/>
          </p:nvPr>
        </p:nvSpPr>
        <p:spPr>
          <a:xfrm>
            <a:off x="0" y="228600"/>
            <a:ext cx="9144000" cy="1524000"/>
          </a:xfrm>
        </p:spPr>
        <p:txBody>
          <a:bodyPr/>
          <a:lstStyle/>
          <a:p>
            <a:r>
              <a:rPr lang="pt-BR" altLang="en-US" smtClean="0"/>
              <a:t>Angular Momentum Quantum Number (</a:t>
            </a:r>
            <a:r>
              <a:rPr lang="pt-BR" altLang="en-US" i="1" smtClean="0"/>
              <a:t>l</a:t>
            </a:r>
            <a:r>
              <a:rPr lang="pt-BR" altLang="en-US" smtClean="0"/>
              <a:t>)</a:t>
            </a:r>
            <a:endParaRPr lang="en-US" altLang="en-US" smtClean="0"/>
          </a:p>
        </p:txBody>
      </p:sp>
      <p:pic>
        <p:nvPicPr>
          <p:cNvPr id="32771" name="Picture 5" descr="C:\Documents and Settings\GEX\Desktop\51579 image ppt\Chapter 06\06_Pg228_Untabl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667000"/>
            <a:ext cx="7315200" cy="2173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Magnetic Quantum Number (</a:t>
            </a:r>
            <a:r>
              <a:rPr lang="en-US" altLang="en-US" i="1" smtClean="0"/>
              <a:t>m</a:t>
            </a:r>
            <a:r>
              <a:rPr lang="en-US" altLang="en-US" i="1" baseline="-25000" smtClean="0"/>
              <a:t>l</a:t>
            </a:r>
            <a:r>
              <a:rPr lang="en-US" altLang="en-US" smtClean="0"/>
              <a:t>)</a:t>
            </a:r>
            <a:endParaRPr lang="en-US" altLang="en-US" i="1" smtClean="0"/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981200"/>
            <a:ext cx="7772400" cy="4419600"/>
          </a:xfrm>
        </p:spPr>
        <p:txBody>
          <a:bodyPr/>
          <a:lstStyle/>
          <a:p>
            <a:pPr eaLnBrk="1" hangingPunct="1"/>
            <a:r>
              <a:rPr lang="en-US" altLang="en-US" sz="2800" smtClean="0"/>
              <a:t>The magnetic quantum number describes the three-dimensional orientation of the orbital.</a:t>
            </a:r>
          </a:p>
          <a:p>
            <a:pPr eaLnBrk="1" hangingPunct="1"/>
            <a:r>
              <a:rPr lang="en-US" altLang="en-US" sz="2800" smtClean="0"/>
              <a:t>Allowed values of </a:t>
            </a:r>
            <a:r>
              <a:rPr lang="en-US" altLang="en-US" sz="2800" i="1" smtClean="0"/>
              <a:t>m</a:t>
            </a:r>
            <a:r>
              <a:rPr lang="en-US" altLang="en-US" sz="2800" i="1" baseline="-25000" smtClean="0"/>
              <a:t>l</a:t>
            </a:r>
            <a:r>
              <a:rPr lang="en-US" altLang="en-US" sz="2800" smtClean="0"/>
              <a:t> are integers ranging from </a:t>
            </a:r>
            <a:r>
              <a:rPr lang="en-US" altLang="en-US" sz="2800" smtClean="0">
                <a:cs typeface="Arial" charset="0"/>
              </a:rPr>
              <a:t>−</a:t>
            </a:r>
            <a:r>
              <a:rPr lang="en-US" altLang="en-US" sz="2800" i="1" smtClean="0"/>
              <a:t>l</a:t>
            </a:r>
            <a:r>
              <a:rPr lang="en-US" altLang="en-US" sz="2800" smtClean="0"/>
              <a:t> to </a:t>
            </a:r>
            <a:r>
              <a:rPr lang="en-US" altLang="en-US" sz="2800" i="1" smtClean="0"/>
              <a:t>l</a:t>
            </a:r>
            <a:r>
              <a:rPr lang="en-US" altLang="en-US" sz="2800" smtClean="0"/>
              <a:t>:</a:t>
            </a:r>
          </a:p>
          <a:p>
            <a:pPr algn="ctr" eaLnBrk="1" hangingPunct="1">
              <a:buFontTx/>
              <a:buNone/>
            </a:pPr>
            <a:r>
              <a:rPr lang="en-US" altLang="en-US" sz="2800" i="1" smtClean="0"/>
              <a:t> </a:t>
            </a:r>
            <a:r>
              <a:rPr lang="en-US" altLang="en-US" sz="2800" smtClean="0">
                <a:cs typeface="Arial" charset="0"/>
              </a:rPr>
              <a:t>−</a:t>
            </a:r>
            <a:r>
              <a:rPr lang="en-US" altLang="en-US" sz="2800" i="1" smtClean="0"/>
              <a:t>l</a:t>
            </a:r>
            <a:r>
              <a:rPr lang="en-US" altLang="en-US" sz="2800" smtClean="0"/>
              <a:t> ≤ </a:t>
            </a:r>
            <a:r>
              <a:rPr lang="en-US" altLang="en-US" sz="2800" i="1" smtClean="0"/>
              <a:t>m</a:t>
            </a:r>
            <a:r>
              <a:rPr lang="en-US" altLang="en-US" sz="2800" i="1" baseline="-25000" smtClean="0"/>
              <a:t>l</a:t>
            </a:r>
            <a:r>
              <a:rPr lang="en-US" altLang="en-US" sz="2800" i="1" smtClean="0"/>
              <a:t> </a:t>
            </a:r>
            <a:r>
              <a:rPr lang="en-US" altLang="en-US" sz="2800" smtClean="0"/>
              <a:t>≤ </a:t>
            </a:r>
            <a:r>
              <a:rPr lang="en-US" altLang="en-US" sz="2800" i="1" smtClean="0"/>
              <a:t>l</a:t>
            </a:r>
          </a:p>
          <a:p>
            <a:pPr eaLnBrk="1" hangingPunct="1"/>
            <a:r>
              <a:rPr lang="en-US" altLang="en-US" sz="2800" smtClean="0"/>
              <a:t>Therefore, on any given energy level, there can be up to 1 </a:t>
            </a:r>
            <a:r>
              <a:rPr lang="en-US" altLang="en-US" sz="2800" i="1" smtClean="0"/>
              <a:t>s</a:t>
            </a:r>
            <a:r>
              <a:rPr lang="en-US" altLang="en-US" sz="2800" smtClean="0"/>
              <a:t> orbital, 3 </a:t>
            </a:r>
            <a:r>
              <a:rPr lang="en-US" altLang="en-US" sz="2800" i="1" smtClean="0"/>
              <a:t>p</a:t>
            </a:r>
            <a:r>
              <a:rPr lang="en-US" altLang="en-US" sz="2800" smtClean="0"/>
              <a:t> orbitals, 5 </a:t>
            </a:r>
            <a:r>
              <a:rPr lang="en-US" altLang="en-US" sz="2800" i="1" smtClean="0"/>
              <a:t>d</a:t>
            </a:r>
            <a:r>
              <a:rPr lang="en-US" altLang="en-US" sz="2800" smtClean="0"/>
              <a:t> orbitals, 7 </a:t>
            </a:r>
            <a:r>
              <a:rPr lang="en-US" altLang="en-US" sz="2800" i="1" smtClean="0"/>
              <a:t>f</a:t>
            </a:r>
            <a:r>
              <a:rPr lang="en-US" altLang="en-US" sz="2800" smtClean="0"/>
              <a:t> orbitals, and so forth.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990600"/>
          </a:xfrm>
        </p:spPr>
        <p:txBody>
          <a:bodyPr/>
          <a:lstStyle/>
          <a:p>
            <a:pPr eaLnBrk="1" hangingPunct="1"/>
            <a:r>
              <a:rPr lang="en-US" altLang="en-US" smtClean="0"/>
              <a:t>Magnetic Quantum Number (</a:t>
            </a:r>
            <a:r>
              <a:rPr lang="en-US" altLang="en-US" i="1" smtClean="0"/>
              <a:t>m</a:t>
            </a:r>
            <a:r>
              <a:rPr lang="en-US" altLang="en-US" i="1" baseline="-25000" smtClean="0"/>
              <a:t>l</a:t>
            </a:r>
            <a:r>
              <a:rPr lang="en-US" altLang="en-US" smtClean="0"/>
              <a:t>)</a:t>
            </a:r>
            <a:endParaRPr lang="en-US" altLang="en-US" i="1" smtClean="0"/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04800" y="990600"/>
            <a:ext cx="8991600" cy="1905000"/>
          </a:xfrm>
        </p:spPr>
        <p:txBody>
          <a:bodyPr/>
          <a:lstStyle/>
          <a:p>
            <a:pPr eaLnBrk="1" hangingPunct="1"/>
            <a:r>
              <a:rPr lang="en-US" altLang="en-US" sz="2800" smtClean="0"/>
              <a:t>Orbitals with the same value of </a:t>
            </a:r>
            <a:r>
              <a:rPr lang="en-US" altLang="en-US" sz="2800" i="1" smtClean="0"/>
              <a:t>n</a:t>
            </a:r>
            <a:r>
              <a:rPr lang="en-US" altLang="en-US" sz="2800" smtClean="0"/>
              <a:t> form an </a:t>
            </a:r>
            <a:r>
              <a:rPr lang="en-US" altLang="en-US" sz="2800" b="1" smtClean="0"/>
              <a:t>electron shell</a:t>
            </a:r>
            <a:r>
              <a:rPr lang="en-US" altLang="en-US" sz="2800" smtClean="0"/>
              <a:t>.</a:t>
            </a:r>
          </a:p>
          <a:p>
            <a:pPr eaLnBrk="1" hangingPunct="1"/>
            <a:r>
              <a:rPr lang="en-US" altLang="en-US" sz="2800" smtClean="0"/>
              <a:t>Different orbital types within a shell are </a:t>
            </a:r>
            <a:r>
              <a:rPr lang="en-US" altLang="en-US" sz="2800" b="1" smtClean="0"/>
              <a:t>subshells</a:t>
            </a:r>
            <a:r>
              <a:rPr lang="en-US" altLang="en-US" sz="2800" smtClean="0"/>
              <a:t>.</a:t>
            </a:r>
          </a:p>
        </p:txBody>
      </p:sp>
      <p:pic>
        <p:nvPicPr>
          <p:cNvPr id="34820" name="Picture 6" descr="C:\Documents and Settings\GEX\Desktop\51579 image ppt\Chapter 06\06_02_Tabl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2541549"/>
            <a:ext cx="5845419" cy="37068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i="1" smtClean="0"/>
              <a:t>s</a:t>
            </a:r>
            <a:r>
              <a:rPr lang="en-US" altLang="en-US" smtClean="0"/>
              <a:t> Orbitals</a:t>
            </a:r>
          </a:p>
        </p:txBody>
      </p:sp>
      <p:sp>
        <p:nvSpPr>
          <p:cNvPr id="35843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685800" y="3886200"/>
            <a:ext cx="7772400" cy="2209800"/>
          </a:xfrm>
        </p:spPr>
        <p:txBody>
          <a:bodyPr/>
          <a:lstStyle/>
          <a:p>
            <a:pPr eaLnBrk="1" hangingPunct="1"/>
            <a:r>
              <a:rPr lang="en-US" altLang="en-US" sz="2800" smtClean="0"/>
              <a:t>The value of </a:t>
            </a:r>
            <a:r>
              <a:rPr lang="en-US" altLang="en-US" sz="2800" i="1" smtClean="0"/>
              <a:t>l</a:t>
            </a:r>
            <a:r>
              <a:rPr lang="en-US" altLang="en-US" sz="2800" smtClean="0"/>
              <a:t> for </a:t>
            </a:r>
            <a:r>
              <a:rPr lang="en-US" altLang="en-US" sz="2800" i="1" smtClean="0"/>
              <a:t>s</a:t>
            </a:r>
            <a:r>
              <a:rPr lang="en-US" altLang="en-US" sz="2800" smtClean="0"/>
              <a:t> orbitals is 0.</a:t>
            </a:r>
          </a:p>
          <a:p>
            <a:pPr eaLnBrk="1" hangingPunct="1"/>
            <a:r>
              <a:rPr lang="en-US" altLang="en-US" sz="2800" smtClean="0"/>
              <a:t>They are spherical in shape.</a:t>
            </a:r>
          </a:p>
          <a:p>
            <a:pPr eaLnBrk="1" hangingPunct="1"/>
            <a:r>
              <a:rPr lang="en-US" altLang="en-US" sz="2800" smtClean="0"/>
              <a:t>The radius of the sphere increases with the value of </a:t>
            </a:r>
            <a:r>
              <a:rPr lang="en-US" altLang="en-US" sz="2800" i="1" smtClean="0"/>
              <a:t>n.</a:t>
            </a:r>
          </a:p>
        </p:txBody>
      </p:sp>
      <p:pic>
        <p:nvPicPr>
          <p:cNvPr id="35844" name="Picture 6" descr="C:\Documents and Settings\GEX\Desktop\51579 image ppt\Chapter 06\06_20_Figur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813" y="1358900"/>
            <a:ext cx="5835650" cy="2332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 altLang="en-US" i="1" smtClean="0"/>
              <a:t>s </a:t>
            </a:r>
            <a:r>
              <a:rPr lang="en-US" altLang="en-US" smtClean="0"/>
              <a:t>Orbitals</a:t>
            </a:r>
          </a:p>
        </p:txBody>
      </p:sp>
      <p:sp>
        <p:nvSpPr>
          <p:cNvPr id="36867" name="Rectangle 5"/>
          <p:cNvSpPr>
            <a:spLocks noGrp="1" noChangeArrowheads="1"/>
          </p:cNvSpPr>
          <p:nvPr>
            <p:ph type="body" sz="half" idx="3"/>
          </p:nvPr>
        </p:nvSpPr>
        <p:spPr>
          <a:xfrm>
            <a:off x="5122863" y="850900"/>
            <a:ext cx="3868737" cy="4940300"/>
          </a:xfrm>
        </p:spPr>
        <p:txBody>
          <a:bodyPr/>
          <a:lstStyle/>
          <a:p>
            <a:pPr eaLnBrk="1" hangingPunct="1"/>
            <a:r>
              <a:rPr lang="en-US" altLang="en-US" sz="2400" smtClean="0"/>
              <a:t>For an </a:t>
            </a:r>
            <a:r>
              <a:rPr lang="en-US" altLang="en-US" sz="2400" i="1" smtClean="0"/>
              <a:t>ns</a:t>
            </a:r>
            <a:r>
              <a:rPr lang="en-US" altLang="en-US" sz="2400" smtClean="0"/>
              <a:t> orbital, the number of peaks is </a:t>
            </a:r>
            <a:r>
              <a:rPr lang="en-US" altLang="en-US" sz="2400" i="1" smtClean="0"/>
              <a:t>n</a:t>
            </a:r>
            <a:r>
              <a:rPr lang="en-US" altLang="en-US" sz="2400" smtClean="0"/>
              <a:t>.</a:t>
            </a:r>
          </a:p>
          <a:p>
            <a:pPr eaLnBrk="1" hangingPunct="1"/>
            <a:r>
              <a:rPr lang="en-US" altLang="en-US" sz="2400" smtClean="0"/>
              <a:t>For an </a:t>
            </a:r>
            <a:r>
              <a:rPr lang="en-US" altLang="en-US" sz="2400" i="1" smtClean="0"/>
              <a:t>ns</a:t>
            </a:r>
            <a:r>
              <a:rPr lang="en-US" altLang="en-US" sz="2400" smtClean="0"/>
              <a:t> orbital, the number of nodes (where there is zero probability of finding an electron) is </a:t>
            </a:r>
            <a:r>
              <a:rPr lang="en-US" altLang="en-US" sz="2400" i="1" smtClean="0"/>
              <a:t>n </a:t>
            </a:r>
            <a:r>
              <a:rPr lang="en-US" altLang="en-US" sz="2400" smtClean="0"/>
              <a:t>– </a:t>
            </a:r>
            <a:r>
              <a:rPr lang="en-US" altLang="en-US" sz="2400" i="1" smtClean="0"/>
              <a:t>1</a:t>
            </a:r>
            <a:r>
              <a:rPr lang="en-US" altLang="en-US" sz="2400" smtClean="0"/>
              <a:t>.</a:t>
            </a:r>
          </a:p>
          <a:p>
            <a:pPr eaLnBrk="1" hangingPunct="1"/>
            <a:r>
              <a:rPr lang="en-US" altLang="en-US" sz="2400" smtClean="0"/>
              <a:t>As </a:t>
            </a:r>
            <a:r>
              <a:rPr lang="en-US" altLang="en-US" sz="2400" i="1" smtClean="0"/>
              <a:t>n</a:t>
            </a:r>
            <a:r>
              <a:rPr lang="en-US" altLang="en-US" sz="2400" smtClean="0"/>
              <a:t> increases, the electron density is more spread out and there is a greater probability of finding an electron further from the nucleus.</a:t>
            </a:r>
            <a:endParaRPr lang="en-US" altLang="en-US" sz="2800" smtClean="0"/>
          </a:p>
        </p:txBody>
      </p:sp>
      <p:sp>
        <p:nvSpPr>
          <p:cNvPr id="36868" name="Rectangle 10"/>
          <p:cNvSpPr>
            <a:spLocks noChangeArrowheads="1"/>
          </p:cNvSpPr>
          <p:nvPr/>
        </p:nvSpPr>
        <p:spPr bwMode="auto">
          <a:xfrm>
            <a:off x="1447800" y="6400800"/>
            <a:ext cx="2514600" cy="1524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  <p:pic>
        <p:nvPicPr>
          <p:cNvPr id="36869" name="Picture 9" descr="C:\Documents and Settings\GEX\Desktop\51579 image ppt\Chapter 06\06_22_Figur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949" y="3429000"/>
            <a:ext cx="3562794" cy="251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70" name="Picture 8" descr="C:\Documents and Settings\GEX\Desktop\51579 image ppt\Chapter 06\06_19_Figure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033" y="1143000"/>
            <a:ext cx="4915367" cy="1963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i="1" smtClean="0"/>
              <a:t>p</a:t>
            </a:r>
            <a:r>
              <a:rPr lang="en-US" altLang="en-US" smtClean="0"/>
              <a:t> Orbitals</a:t>
            </a:r>
            <a:endParaRPr lang="en-US" altLang="en-US" i="1" smtClean="0"/>
          </a:p>
        </p:txBody>
      </p:sp>
      <p:sp>
        <p:nvSpPr>
          <p:cNvPr id="3789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85800" y="1600200"/>
            <a:ext cx="8153400" cy="1371600"/>
          </a:xfrm>
        </p:spPr>
        <p:txBody>
          <a:bodyPr/>
          <a:lstStyle/>
          <a:p>
            <a:pPr eaLnBrk="1" hangingPunct="1"/>
            <a:r>
              <a:rPr lang="en-US" altLang="en-US" sz="2800" dirty="0" smtClean="0"/>
              <a:t>The value of </a:t>
            </a:r>
            <a:r>
              <a:rPr lang="en-US" altLang="en-US" sz="2800" i="1" dirty="0" smtClean="0"/>
              <a:t>l</a:t>
            </a:r>
            <a:r>
              <a:rPr lang="en-US" altLang="en-US" sz="2800" dirty="0" smtClean="0"/>
              <a:t> for </a:t>
            </a:r>
            <a:r>
              <a:rPr lang="en-US" altLang="en-US" sz="2800" i="1" dirty="0" smtClean="0"/>
              <a:t>p</a:t>
            </a:r>
            <a:r>
              <a:rPr lang="en-US" altLang="en-US" sz="2800" dirty="0" smtClean="0"/>
              <a:t> orbitals is 1.</a:t>
            </a:r>
          </a:p>
          <a:p>
            <a:pPr eaLnBrk="1" hangingPunct="1"/>
            <a:r>
              <a:rPr lang="en-US" altLang="en-US" sz="2800" dirty="0" smtClean="0"/>
              <a:t>They have two lobes with a node between them.</a:t>
            </a:r>
          </a:p>
          <a:p>
            <a:pPr eaLnBrk="1" hangingPunct="1"/>
            <a:endParaRPr lang="en-US" altLang="en-US" sz="2800" dirty="0" smtClean="0"/>
          </a:p>
        </p:txBody>
      </p:sp>
      <p:pic>
        <p:nvPicPr>
          <p:cNvPr id="37892" name="Picture 6" descr="C:\Documents and Settings\GEX\Desktop\51579 image ppt\Chapter 06\06_23_Figur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3551238"/>
            <a:ext cx="6780213" cy="2411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76200"/>
            <a:ext cx="9144000" cy="1143000"/>
          </a:xfrm>
        </p:spPr>
        <p:txBody>
          <a:bodyPr/>
          <a:lstStyle/>
          <a:p>
            <a:pPr eaLnBrk="1" hangingPunct="1"/>
            <a:r>
              <a:rPr lang="en-US" altLang="en-US" smtClean="0"/>
              <a:t>Waves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sz="half" idx="2"/>
          </p:nvPr>
        </p:nvSpPr>
        <p:spPr>
          <a:xfrm>
            <a:off x="685800" y="3886200"/>
            <a:ext cx="7772400" cy="2438400"/>
          </a:xfrm>
        </p:spPr>
        <p:txBody>
          <a:bodyPr/>
          <a:lstStyle/>
          <a:p>
            <a:pPr eaLnBrk="1" hangingPunct="1"/>
            <a:r>
              <a:rPr lang="en-US" altLang="en-US" sz="2800" smtClean="0"/>
              <a:t>To understand the electronic structure of atoms, one must understand the nature of electromagnetic radiation.</a:t>
            </a:r>
          </a:p>
          <a:p>
            <a:pPr eaLnBrk="1" hangingPunct="1"/>
            <a:r>
              <a:rPr lang="en-US" altLang="en-US" sz="2800" smtClean="0"/>
              <a:t>The distance between corresponding points on adjacent waves is the </a:t>
            </a:r>
            <a:r>
              <a:rPr lang="en-US" altLang="en-US" sz="2800" b="1" smtClean="0"/>
              <a:t>wavelength (</a:t>
            </a:r>
            <a:r>
              <a:rPr lang="en-US" altLang="en-US" sz="2800" b="1" i="1" smtClean="0">
                <a:latin typeface="Symbol" pitchFamily="18" charset="2"/>
                <a:sym typeface="Symbol" pitchFamily="18" charset="2"/>
              </a:rPr>
              <a:t></a:t>
            </a:r>
            <a:r>
              <a:rPr lang="en-US" altLang="en-US" sz="2800" b="1" smtClean="0"/>
              <a:t>)</a:t>
            </a:r>
            <a:r>
              <a:rPr lang="en-US" altLang="en-US" sz="2800" smtClean="0"/>
              <a:t>.</a:t>
            </a:r>
          </a:p>
        </p:txBody>
      </p:sp>
      <p:pic>
        <p:nvPicPr>
          <p:cNvPr id="11268" name="Picture 6" descr="C:\Documents and Settings\GEX\Desktop\51579 image ppt\Chapter 06\06_02_Figur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7838" y="1320800"/>
            <a:ext cx="3049587" cy="226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i="1" smtClean="0"/>
              <a:t>d</a:t>
            </a:r>
            <a:r>
              <a:rPr lang="en-US" altLang="en-US" smtClean="0"/>
              <a:t> Orbitals</a:t>
            </a:r>
            <a:endParaRPr lang="en-US" altLang="en-US" i="1" smtClean="0"/>
          </a:p>
        </p:txBody>
      </p:sp>
      <p:sp>
        <p:nvSpPr>
          <p:cNvPr id="38915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5562600" y="1752600"/>
            <a:ext cx="3505200" cy="4419600"/>
          </a:xfrm>
        </p:spPr>
        <p:txBody>
          <a:bodyPr/>
          <a:lstStyle/>
          <a:p>
            <a:pPr eaLnBrk="1" hangingPunct="1"/>
            <a:r>
              <a:rPr lang="en-US" altLang="en-US" sz="2800" smtClean="0"/>
              <a:t>The value of </a:t>
            </a:r>
            <a:r>
              <a:rPr lang="en-US" altLang="en-US" sz="2800" i="1" smtClean="0"/>
              <a:t>l</a:t>
            </a:r>
            <a:r>
              <a:rPr lang="en-US" altLang="en-US" sz="2800" smtClean="0"/>
              <a:t> for a </a:t>
            </a:r>
            <a:r>
              <a:rPr lang="en-US" altLang="en-US" sz="2800" i="1" smtClean="0"/>
              <a:t>d</a:t>
            </a:r>
            <a:r>
              <a:rPr lang="en-US" altLang="en-US" sz="2800" smtClean="0"/>
              <a:t> orbital is 2.</a:t>
            </a:r>
          </a:p>
          <a:p>
            <a:pPr eaLnBrk="1" hangingPunct="1"/>
            <a:r>
              <a:rPr lang="en-US" altLang="en-US" sz="2800" smtClean="0"/>
              <a:t>Four of the five </a:t>
            </a:r>
            <a:r>
              <a:rPr lang="en-US" altLang="en-US" sz="2800" i="1" smtClean="0"/>
              <a:t>d</a:t>
            </a:r>
            <a:r>
              <a:rPr lang="en-US" altLang="en-US" sz="2800" smtClean="0"/>
              <a:t> orbitals have four lobes; the other resembles a </a:t>
            </a:r>
            <a:r>
              <a:rPr lang="en-US" altLang="en-US" sz="2800" i="1" smtClean="0"/>
              <a:t>p</a:t>
            </a:r>
            <a:r>
              <a:rPr lang="en-US" altLang="en-US" sz="2800" smtClean="0"/>
              <a:t> orbital with a doughnut around the center.</a:t>
            </a:r>
          </a:p>
        </p:txBody>
      </p:sp>
      <p:pic>
        <p:nvPicPr>
          <p:cNvPr id="38916" name="Picture 6" descr="C:\Documents and Settings\GEX\Desktop\51579 image ppt\Chapter 06\06_24_Figur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976438"/>
            <a:ext cx="4360863" cy="312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i="1" smtClean="0"/>
              <a:t>f</a:t>
            </a:r>
            <a:r>
              <a:rPr lang="en-US" altLang="en-US" smtClean="0"/>
              <a:t> Orbitals</a:t>
            </a:r>
          </a:p>
        </p:txBody>
      </p:sp>
      <p:sp>
        <p:nvSpPr>
          <p:cNvPr id="39939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 smtClean="0"/>
              <a:t>Very complicated shapes (not shown </a:t>
            </a:r>
            <a:br>
              <a:rPr lang="en-US" altLang="en-US" dirty="0" smtClean="0"/>
            </a:br>
            <a:r>
              <a:rPr lang="en-US" altLang="en-US" dirty="0" smtClean="0"/>
              <a:t>in text)</a:t>
            </a:r>
          </a:p>
          <a:p>
            <a:r>
              <a:rPr lang="en-US" altLang="en-US" dirty="0" smtClean="0"/>
              <a:t>Seven equivalent orbitals in a sublevel</a:t>
            </a:r>
          </a:p>
          <a:p>
            <a:r>
              <a:rPr lang="en-US" altLang="en-US" i="1" dirty="0" smtClean="0"/>
              <a:t>l</a:t>
            </a:r>
            <a:r>
              <a:rPr lang="en-US" altLang="en-US" dirty="0" smtClean="0"/>
              <a:t> = 3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Energies of Orbitals—Hydrogen</a:t>
            </a:r>
          </a:p>
        </p:txBody>
      </p:sp>
      <p:sp>
        <p:nvSpPr>
          <p:cNvPr id="40963" name="Rectangle 3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 eaLnBrk="1" hangingPunct="1"/>
            <a:r>
              <a:rPr lang="en-US" altLang="en-US" sz="2800" smtClean="0"/>
              <a:t>For a one-electron hydrogen atom, orbitals on the same energy level have the same energy.</a:t>
            </a:r>
          </a:p>
          <a:p>
            <a:pPr eaLnBrk="1" hangingPunct="1"/>
            <a:r>
              <a:rPr lang="en-US" altLang="en-US" sz="2800" smtClean="0"/>
              <a:t>Chemists call them </a:t>
            </a:r>
            <a:r>
              <a:rPr lang="en-US" altLang="en-US" sz="2800" b="1" smtClean="0"/>
              <a:t>degenerate</a:t>
            </a:r>
            <a:r>
              <a:rPr lang="en-US" altLang="en-US" sz="2800" smtClean="0"/>
              <a:t> orbitals.</a:t>
            </a:r>
          </a:p>
        </p:txBody>
      </p:sp>
      <p:pic>
        <p:nvPicPr>
          <p:cNvPr id="40964" name="Picture 6" descr="C:\Documents and Settings\GEX\Desktop\51579 image ppt\Chapter 06\06_18_Figur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1625" y="1590675"/>
            <a:ext cx="2952750" cy="4090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>
          <a:xfrm>
            <a:off x="25400" y="152400"/>
            <a:ext cx="9144000" cy="1143000"/>
          </a:xfrm>
        </p:spPr>
        <p:txBody>
          <a:bodyPr/>
          <a:lstStyle/>
          <a:p>
            <a:pPr eaLnBrk="1" hangingPunct="1"/>
            <a:r>
              <a:rPr lang="en-US" altLang="en-US" smtClean="0"/>
              <a:t>Energies of Orbitals—</a:t>
            </a:r>
            <a:br>
              <a:rPr lang="en-US" altLang="en-US" smtClean="0"/>
            </a:br>
            <a:r>
              <a:rPr lang="en-US" altLang="en-US" smtClean="0"/>
              <a:t>Many-electron Atoms</a:t>
            </a:r>
          </a:p>
        </p:txBody>
      </p:sp>
      <p:sp>
        <p:nvSpPr>
          <p:cNvPr id="41987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3810000" y="1371600"/>
            <a:ext cx="5175250" cy="48768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800" dirty="0" smtClean="0"/>
              <a:t>As the number of electrons increases, so does the repulsion between them.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800" dirty="0" smtClean="0"/>
              <a:t>Therefore, in atoms with more than one electron, not all orbitals on the same energy level are degenerate.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800" dirty="0" smtClean="0"/>
              <a:t>Orbital sets in the same sublevel are still degenerate.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800" dirty="0" smtClean="0"/>
              <a:t>Energy levels start to overlap in energy (e.g., 4</a:t>
            </a:r>
            <a:r>
              <a:rPr lang="en-US" altLang="en-US" sz="2800" i="1" dirty="0" smtClean="0"/>
              <a:t>s</a:t>
            </a:r>
            <a:r>
              <a:rPr lang="en-US" altLang="en-US" sz="2800" dirty="0" smtClean="0"/>
              <a:t> is lower </a:t>
            </a:r>
            <a:br>
              <a:rPr lang="en-US" altLang="en-US" sz="2800" dirty="0" smtClean="0"/>
            </a:br>
            <a:r>
              <a:rPr lang="en-US" altLang="en-US" sz="2800" dirty="0" smtClean="0"/>
              <a:t>in energy than 3</a:t>
            </a:r>
            <a:r>
              <a:rPr lang="en-US" altLang="en-US" sz="2800" i="1" dirty="0" smtClean="0"/>
              <a:t>d</a:t>
            </a:r>
            <a:r>
              <a:rPr lang="en-US" altLang="en-US" sz="2800" dirty="0" smtClean="0"/>
              <a:t>.)</a:t>
            </a:r>
          </a:p>
        </p:txBody>
      </p:sp>
      <p:pic>
        <p:nvPicPr>
          <p:cNvPr id="41988" name="Picture 6" descr="C:\Documents and Settings\GEX\Desktop\51579 image ppt\Chapter 06\06_25_Figur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057400"/>
            <a:ext cx="3343275" cy="296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 altLang="en-US" smtClean="0"/>
              <a:t>Spin Quantum Number, </a:t>
            </a:r>
            <a:r>
              <a:rPr lang="en-US" altLang="en-US" i="1" smtClean="0"/>
              <a:t>m</a:t>
            </a:r>
            <a:r>
              <a:rPr lang="en-US" altLang="en-US" i="1" baseline="-25000" smtClean="0"/>
              <a:t>s</a:t>
            </a:r>
            <a:endParaRPr lang="en-US" altLang="en-US" smtClean="0"/>
          </a:p>
        </p:txBody>
      </p:sp>
      <p:sp>
        <p:nvSpPr>
          <p:cNvPr id="4301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0" y="1066800"/>
            <a:ext cx="6172200" cy="5410200"/>
          </a:xfrm>
        </p:spPr>
        <p:txBody>
          <a:bodyPr/>
          <a:lstStyle/>
          <a:p>
            <a:pPr eaLnBrk="1" hangingPunct="1"/>
            <a:r>
              <a:rPr lang="en-US" altLang="en-US" sz="2800" smtClean="0"/>
              <a:t>In the 1920s, it was discovered that two electrons in the same orbital do not have exactly the same energy.</a:t>
            </a:r>
          </a:p>
          <a:p>
            <a:pPr eaLnBrk="1" hangingPunct="1"/>
            <a:r>
              <a:rPr lang="en-US" altLang="en-US" sz="2800" smtClean="0"/>
              <a:t>The “spin” of an electron describes its magnetic field, which affects its energy.</a:t>
            </a:r>
          </a:p>
          <a:p>
            <a:pPr eaLnBrk="1" hangingPunct="1"/>
            <a:r>
              <a:rPr lang="en-US" altLang="en-US" sz="2800" smtClean="0"/>
              <a:t>This led to the spin quantum number, </a:t>
            </a:r>
            <a:r>
              <a:rPr lang="en-US" altLang="en-US" sz="2800" i="1" smtClean="0"/>
              <a:t>m</a:t>
            </a:r>
            <a:r>
              <a:rPr lang="en-US" altLang="en-US" sz="2800" i="1" baseline="-25000" smtClean="0"/>
              <a:t>s</a:t>
            </a:r>
            <a:r>
              <a:rPr lang="en-US" altLang="en-US" sz="2800" i="1" smtClean="0"/>
              <a:t>.</a:t>
            </a:r>
          </a:p>
          <a:p>
            <a:pPr eaLnBrk="1" hangingPunct="1"/>
            <a:r>
              <a:rPr lang="en-US" altLang="en-US" sz="2800" smtClean="0"/>
              <a:t>The spin quantum number has only two allowed values, +</a:t>
            </a:r>
            <a:r>
              <a:rPr lang="en-US" altLang="en-US" sz="2800" smtClean="0">
                <a:cs typeface="Arial" charset="0"/>
              </a:rPr>
              <a:t>½ and –½</a:t>
            </a:r>
            <a:r>
              <a:rPr lang="en-US" altLang="en-US" sz="2800" smtClean="0"/>
              <a:t>.</a:t>
            </a:r>
          </a:p>
        </p:txBody>
      </p:sp>
      <p:pic>
        <p:nvPicPr>
          <p:cNvPr id="43012" name="Picture 6" descr="C:\Documents and Settings\GEX\Desktop\51579 image ppt\Chapter 06\06_26_Figur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1913" y="1828800"/>
            <a:ext cx="2249487" cy="196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Pauli Exclusion Principle</a:t>
            </a:r>
          </a:p>
        </p:txBody>
      </p:sp>
      <p:sp>
        <p:nvSpPr>
          <p:cNvPr id="4403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914400" y="1447800"/>
            <a:ext cx="7543800" cy="4114800"/>
          </a:xfrm>
        </p:spPr>
        <p:txBody>
          <a:bodyPr/>
          <a:lstStyle/>
          <a:p>
            <a:pPr eaLnBrk="1" hangingPunct="1"/>
            <a:r>
              <a:rPr lang="en-US" altLang="en-US" sz="2800" smtClean="0"/>
              <a:t>No two electrons in the same atom can have exactly the same energy.</a:t>
            </a:r>
          </a:p>
          <a:p>
            <a:pPr eaLnBrk="1" hangingPunct="1"/>
            <a:r>
              <a:rPr lang="en-US" altLang="en-US" sz="2800" smtClean="0"/>
              <a:t>Therefore, no two electrons in the same atom can have identical sets of quantum numbers.</a:t>
            </a:r>
          </a:p>
          <a:p>
            <a:pPr eaLnBrk="1" hangingPunct="1"/>
            <a:r>
              <a:rPr lang="en-US" altLang="en-US" sz="2800" smtClean="0"/>
              <a:t>This means that every electron in an atom must differ by at least one of the four quantum number values: </a:t>
            </a:r>
            <a:r>
              <a:rPr lang="en-US" altLang="en-US" sz="2800" i="1" smtClean="0"/>
              <a:t>n</a:t>
            </a:r>
            <a:r>
              <a:rPr lang="en-US" altLang="en-US" sz="2800" smtClean="0"/>
              <a:t>, </a:t>
            </a:r>
            <a:r>
              <a:rPr lang="en-US" altLang="en-US" sz="2800" i="1" smtClean="0"/>
              <a:t>l</a:t>
            </a:r>
            <a:r>
              <a:rPr lang="en-US" altLang="en-US" sz="2800" smtClean="0"/>
              <a:t>, </a:t>
            </a:r>
            <a:r>
              <a:rPr lang="en-US" altLang="en-US" sz="2800" i="1" smtClean="0"/>
              <a:t>m</a:t>
            </a:r>
            <a:r>
              <a:rPr lang="en-US" altLang="en-US" sz="2800" i="1" baseline="-25000" smtClean="0"/>
              <a:t>l</a:t>
            </a:r>
            <a:r>
              <a:rPr lang="en-US" altLang="en-US" sz="2800" smtClean="0"/>
              <a:t>, and </a:t>
            </a:r>
            <a:r>
              <a:rPr lang="en-US" altLang="en-US" sz="2800" i="1" smtClean="0"/>
              <a:t>m</a:t>
            </a:r>
            <a:r>
              <a:rPr lang="en-US" altLang="en-US" sz="2800" i="1" baseline="-25000" smtClean="0"/>
              <a:t>s</a:t>
            </a:r>
            <a:r>
              <a:rPr lang="en-US" altLang="en-US" sz="2800" smtClean="0"/>
              <a:t>.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Electron Configurations</a:t>
            </a:r>
          </a:p>
        </p:txBody>
      </p:sp>
      <p:sp>
        <p:nvSpPr>
          <p:cNvPr id="45059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1676400" y="1219200"/>
            <a:ext cx="7239000" cy="4800600"/>
          </a:xfrm>
        </p:spPr>
        <p:txBody>
          <a:bodyPr/>
          <a:lstStyle/>
          <a:p>
            <a:pPr eaLnBrk="1" hangingPunct="1"/>
            <a:r>
              <a:rPr lang="en-US" altLang="en-US" sz="2800" smtClean="0"/>
              <a:t>The way electrons are distributed in an atom is called its </a:t>
            </a:r>
            <a:r>
              <a:rPr lang="en-US" altLang="en-US" sz="2800" b="1" smtClean="0"/>
              <a:t>electron configuration</a:t>
            </a:r>
            <a:r>
              <a:rPr lang="en-US" altLang="en-US" sz="2800" smtClean="0"/>
              <a:t>.</a:t>
            </a:r>
          </a:p>
          <a:p>
            <a:pPr eaLnBrk="1" hangingPunct="1"/>
            <a:r>
              <a:rPr lang="en-US" altLang="en-US" sz="2800" smtClean="0"/>
              <a:t>The most stable organization is the lowest possible energy, called the </a:t>
            </a:r>
            <a:r>
              <a:rPr lang="en-US" altLang="en-US" sz="2800" b="1" smtClean="0"/>
              <a:t>ground state</a:t>
            </a:r>
            <a:r>
              <a:rPr lang="en-US" altLang="en-US" sz="2800" smtClean="0"/>
              <a:t>.</a:t>
            </a:r>
          </a:p>
          <a:p>
            <a:pPr eaLnBrk="1" hangingPunct="1"/>
            <a:r>
              <a:rPr lang="en-US" altLang="en-US" sz="2800" smtClean="0"/>
              <a:t>Each component consists of </a:t>
            </a:r>
          </a:p>
          <a:p>
            <a:pPr lvl="1" eaLnBrk="1" hangingPunct="1"/>
            <a:r>
              <a:rPr lang="en-US" altLang="en-US" smtClean="0"/>
              <a:t>a number denoting the energy level;</a:t>
            </a:r>
            <a:endParaRPr lang="en-US" altLang="en-US" smtClean="0">
              <a:solidFill>
                <a:srgbClr val="072E93"/>
              </a:solidFill>
            </a:endParaRPr>
          </a:p>
        </p:txBody>
      </p:sp>
      <p:sp>
        <p:nvSpPr>
          <p:cNvPr id="45060" name="Rectangle 8"/>
          <p:cNvSpPr>
            <a:spLocks noChangeArrowheads="1"/>
          </p:cNvSpPr>
          <p:nvPr/>
        </p:nvSpPr>
        <p:spPr bwMode="auto">
          <a:xfrm>
            <a:off x="474663" y="1371600"/>
            <a:ext cx="1336675" cy="1082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 sz="6500" b="0">
                <a:solidFill>
                  <a:srgbClr val="072E93"/>
                </a:solidFill>
                <a:latin typeface="Times New Roman" pitchFamily="18" charset="0"/>
              </a:rPr>
              <a:t>4</a:t>
            </a:r>
            <a:r>
              <a:rPr lang="en-US" altLang="en-US" sz="6500" b="0" i="1">
                <a:solidFill>
                  <a:schemeClr val="accent1"/>
                </a:solidFill>
                <a:latin typeface="Times New Roman" pitchFamily="18" charset="0"/>
              </a:rPr>
              <a:t>p</a:t>
            </a:r>
            <a:r>
              <a:rPr lang="en-US" altLang="en-US" sz="6500" b="0" baseline="30000">
                <a:solidFill>
                  <a:schemeClr val="accent1"/>
                </a:solidFill>
                <a:latin typeface="Times New Roman" pitchFamily="18" charset="0"/>
              </a:rPr>
              <a:t>5</a:t>
            </a:r>
            <a:endParaRPr lang="en-US" altLang="en-US" sz="6500" b="0">
              <a:latin typeface="Times New Roman" pitchFamily="18" charset="0"/>
            </a:endParaRPr>
          </a:p>
        </p:txBody>
      </p:sp>
    </p:spTree>
  </p:cSld>
  <p:clrMapOvr>
    <a:masterClrMapping/>
  </p:clrMapOvr>
  <p:transition spd="slow" advClick="0" advTm="10000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Electron Configurations</a:t>
            </a:r>
          </a:p>
        </p:txBody>
      </p:sp>
      <p:sp>
        <p:nvSpPr>
          <p:cNvPr id="46083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1717675" y="1219200"/>
            <a:ext cx="7197725" cy="4800600"/>
          </a:xfrm>
        </p:spPr>
        <p:txBody>
          <a:bodyPr/>
          <a:lstStyle/>
          <a:p>
            <a:pPr eaLnBrk="1" hangingPunct="1"/>
            <a:r>
              <a:rPr lang="en-US" altLang="en-US" sz="2800" smtClean="0"/>
              <a:t>The way electrons are distributed in an atom is called its </a:t>
            </a:r>
            <a:r>
              <a:rPr lang="en-US" altLang="en-US" sz="2800" b="1" smtClean="0"/>
              <a:t>electron configuration</a:t>
            </a:r>
            <a:r>
              <a:rPr lang="en-US" altLang="en-US" sz="2800" smtClean="0"/>
              <a:t>.</a:t>
            </a:r>
          </a:p>
          <a:p>
            <a:pPr eaLnBrk="1" hangingPunct="1"/>
            <a:r>
              <a:rPr lang="en-US" altLang="en-US" sz="2800" smtClean="0"/>
              <a:t>The most stable organization is the lowest possible energy, called the </a:t>
            </a:r>
            <a:r>
              <a:rPr lang="en-US" altLang="en-US" sz="2800" b="1" smtClean="0"/>
              <a:t>ground state</a:t>
            </a:r>
            <a:r>
              <a:rPr lang="en-US" altLang="en-US" sz="2800" smtClean="0"/>
              <a:t>.</a:t>
            </a:r>
          </a:p>
          <a:p>
            <a:pPr eaLnBrk="1" hangingPunct="1"/>
            <a:r>
              <a:rPr lang="en-US" altLang="en-US" sz="2800" smtClean="0"/>
              <a:t>Each component consists of </a:t>
            </a:r>
          </a:p>
          <a:p>
            <a:pPr lvl="1" eaLnBrk="1" hangingPunct="1"/>
            <a:r>
              <a:rPr lang="en-US" altLang="en-US" smtClean="0"/>
              <a:t>a number denoting the energy level;</a:t>
            </a:r>
          </a:p>
          <a:p>
            <a:pPr lvl="1" eaLnBrk="1" hangingPunct="1"/>
            <a:r>
              <a:rPr lang="en-US" altLang="en-US" smtClean="0"/>
              <a:t>a letter denoting the type of orbital;</a:t>
            </a:r>
            <a:endParaRPr lang="en-US" altLang="en-US" smtClean="0">
              <a:solidFill>
                <a:srgbClr val="072E93"/>
              </a:solidFill>
            </a:endParaRPr>
          </a:p>
        </p:txBody>
      </p:sp>
      <p:sp>
        <p:nvSpPr>
          <p:cNvPr id="46084" name="Rectangle 8"/>
          <p:cNvSpPr>
            <a:spLocks noChangeArrowheads="1"/>
          </p:cNvSpPr>
          <p:nvPr/>
        </p:nvSpPr>
        <p:spPr bwMode="auto">
          <a:xfrm>
            <a:off x="381000" y="1371600"/>
            <a:ext cx="1336675" cy="1092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 sz="6500" b="0">
                <a:solidFill>
                  <a:schemeClr val="accent1"/>
                </a:solidFill>
                <a:latin typeface="Times New Roman" pitchFamily="18" charset="0"/>
              </a:rPr>
              <a:t>4</a:t>
            </a:r>
            <a:r>
              <a:rPr lang="en-US" altLang="en-US" sz="6500" b="0" i="1">
                <a:solidFill>
                  <a:srgbClr val="072E93"/>
                </a:solidFill>
                <a:latin typeface="Times New Roman" pitchFamily="18" charset="0"/>
              </a:rPr>
              <a:t>p</a:t>
            </a:r>
            <a:r>
              <a:rPr lang="en-US" altLang="en-US" sz="6500" b="0" baseline="30000">
                <a:solidFill>
                  <a:schemeClr val="accent1"/>
                </a:solidFill>
                <a:latin typeface="Times New Roman" pitchFamily="18" charset="0"/>
              </a:rPr>
              <a:t>5</a:t>
            </a:r>
            <a:endParaRPr lang="en-US" altLang="en-US" sz="6500" b="0">
              <a:latin typeface="Times New Roman" pitchFamily="18" charset="0"/>
            </a:endParaRPr>
          </a:p>
        </p:txBody>
      </p:sp>
    </p:spTree>
  </p:cSld>
  <p:clrMapOvr>
    <a:masterClrMapping/>
  </p:clrMapOvr>
  <p:transition spd="slow" advClick="0" advTm="10000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Electron Configurations</a:t>
            </a:r>
          </a:p>
        </p:txBody>
      </p:sp>
      <p:sp>
        <p:nvSpPr>
          <p:cNvPr id="47107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1676400" y="1219200"/>
            <a:ext cx="7239000" cy="4800600"/>
          </a:xfrm>
        </p:spPr>
        <p:txBody>
          <a:bodyPr/>
          <a:lstStyle/>
          <a:p>
            <a:pPr eaLnBrk="1" hangingPunct="1"/>
            <a:r>
              <a:rPr lang="en-US" altLang="en-US" sz="2800" smtClean="0"/>
              <a:t>The way electrons are distributed in an atom is called its </a:t>
            </a:r>
            <a:r>
              <a:rPr lang="en-US" altLang="en-US" sz="2800" b="1" smtClean="0"/>
              <a:t>electron configuration</a:t>
            </a:r>
            <a:r>
              <a:rPr lang="en-US" altLang="en-US" sz="2800" smtClean="0"/>
              <a:t>.</a:t>
            </a:r>
          </a:p>
          <a:p>
            <a:pPr eaLnBrk="1" hangingPunct="1"/>
            <a:r>
              <a:rPr lang="en-US" altLang="en-US" sz="2800" smtClean="0"/>
              <a:t>The most stable organization is the lowest possible energy, called the </a:t>
            </a:r>
            <a:r>
              <a:rPr lang="en-US" altLang="en-US" sz="2800" b="1" smtClean="0"/>
              <a:t>ground state</a:t>
            </a:r>
            <a:r>
              <a:rPr lang="en-US" altLang="en-US" sz="2800" smtClean="0"/>
              <a:t>.</a:t>
            </a:r>
          </a:p>
          <a:p>
            <a:pPr eaLnBrk="1" hangingPunct="1"/>
            <a:r>
              <a:rPr lang="en-US" altLang="en-US" sz="2800" smtClean="0"/>
              <a:t>Each component consists of </a:t>
            </a:r>
          </a:p>
          <a:p>
            <a:pPr lvl="1" eaLnBrk="1" hangingPunct="1"/>
            <a:r>
              <a:rPr lang="en-US" altLang="en-US" smtClean="0"/>
              <a:t>a number denoting the energy level;</a:t>
            </a:r>
          </a:p>
          <a:p>
            <a:pPr lvl="1" eaLnBrk="1" hangingPunct="1"/>
            <a:r>
              <a:rPr lang="en-US" altLang="en-US" smtClean="0"/>
              <a:t>a letter denoting the type of orbital;</a:t>
            </a:r>
          </a:p>
          <a:p>
            <a:pPr lvl="1" eaLnBrk="1" hangingPunct="1"/>
            <a:r>
              <a:rPr lang="en-US" altLang="en-US" smtClean="0"/>
              <a:t>a superscript denoting the number of electrons in those orbitals.</a:t>
            </a:r>
            <a:endParaRPr lang="en-US" altLang="en-US" smtClean="0">
              <a:solidFill>
                <a:srgbClr val="072E93"/>
              </a:solidFill>
            </a:endParaRPr>
          </a:p>
        </p:txBody>
      </p:sp>
      <p:sp>
        <p:nvSpPr>
          <p:cNvPr id="47108" name="Rectangle 8"/>
          <p:cNvSpPr>
            <a:spLocks noChangeArrowheads="1"/>
          </p:cNvSpPr>
          <p:nvPr/>
        </p:nvSpPr>
        <p:spPr bwMode="auto">
          <a:xfrm>
            <a:off x="1143000" y="1676400"/>
            <a:ext cx="1336675" cy="1082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 altLang="en-US" sz="6500" b="0">
              <a:latin typeface="Times New Roman" pitchFamily="18" charset="0"/>
            </a:endParaRPr>
          </a:p>
        </p:txBody>
      </p:sp>
      <p:sp>
        <p:nvSpPr>
          <p:cNvPr id="47109" name="TextBox 2"/>
          <p:cNvSpPr txBox="1">
            <a:spLocks noChangeArrowheads="1"/>
          </p:cNvSpPr>
          <p:nvPr/>
        </p:nvSpPr>
        <p:spPr bwMode="auto">
          <a:xfrm>
            <a:off x="225425" y="1371600"/>
            <a:ext cx="1600200" cy="109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 sz="6500" b="0">
                <a:solidFill>
                  <a:schemeClr val="accent1"/>
                </a:solidFill>
                <a:latin typeface="Times New Roman" pitchFamily="18" charset="0"/>
              </a:rPr>
              <a:t>4</a:t>
            </a:r>
            <a:r>
              <a:rPr lang="en-US" altLang="en-US" sz="6500" b="0" i="1">
                <a:solidFill>
                  <a:schemeClr val="accent1"/>
                </a:solidFill>
                <a:latin typeface="Times New Roman" pitchFamily="18" charset="0"/>
              </a:rPr>
              <a:t>p</a:t>
            </a:r>
            <a:r>
              <a:rPr lang="en-US" altLang="en-US" sz="6500" b="0" baseline="30000">
                <a:solidFill>
                  <a:srgbClr val="072E93"/>
                </a:solidFill>
                <a:latin typeface="Times New Roman" pitchFamily="18" charset="0"/>
              </a:rPr>
              <a:t>5</a:t>
            </a:r>
            <a:endParaRPr lang="en-US" altLang="en-US" sz="6500" b="0">
              <a:latin typeface="Times New Roman" pitchFamily="18" charset="0"/>
            </a:endParaRPr>
          </a:p>
        </p:txBody>
      </p:sp>
    </p:spTree>
  </p:cSld>
  <p:clrMapOvr>
    <a:masterClrMapping/>
  </p:clrMapOvr>
  <p:transition spd="slow" advClick="0" advTm="10000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Orbital Diagrams</a:t>
            </a:r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762000" y="1368425"/>
            <a:ext cx="4267200" cy="4648200"/>
          </a:xfrm>
        </p:spPr>
        <p:txBody>
          <a:bodyPr/>
          <a:lstStyle/>
          <a:p>
            <a:pPr eaLnBrk="1" hangingPunct="1"/>
            <a:r>
              <a:rPr lang="en-US" altLang="en-US" sz="2800" smtClean="0"/>
              <a:t>Each box in the diagram represents one orbital.</a:t>
            </a:r>
          </a:p>
          <a:p>
            <a:pPr eaLnBrk="1" hangingPunct="1"/>
            <a:r>
              <a:rPr lang="en-US" altLang="en-US" sz="2800" smtClean="0"/>
              <a:t>Half-arrows represent the electrons.</a:t>
            </a:r>
          </a:p>
          <a:p>
            <a:pPr eaLnBrk="1" hangingPunct="1"/>
            <a:r>
              <a:rPr lang="en-US" altLang="en-US" sz="2800" smtClean="0"/>
              <a:t>The direction of the arrow represents the relative spin of the electron.</a:t>
            </a:r>
          </a:p>
        </p:txBody>
      </p:sp>
      <p:pic>
        <p:nvPicPr>
          <p:cNvPr id="48132" name="Picture 6" descr="C:\Documents and Settings\GEX\Desktop\51579 image ppt\Chapter 06\06_Pg237_UnFigure_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7025" y="2398713"/>
            <a:ext cx="3130550" cy="149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76200"/>
            <a:ext cx="9144000" cy="1143000"/>
          </a:xfrm>
        </p:spPr>
        <p:txBody>
          <a:bodyPr/>
          <a:lstStyle/>
          <a:p>
            <a:pPr eaLnBrk="1" hangingPunct="1"/>
            <a:r>
              <a:rPr lang="en-US" altLang="en-US" smtClean="0"/>
              <a:t>Waves</a:t>
            </a:r>
          </a:p>
        </p:txBody>
      </p:sp>
      <p:sp>
        <p:nvSpPr>
          <p:cNvPr id="12291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3810000" y="914400"/>
            <a:ext cx="5181600" cy="5410200"/>
          </a:xfrm>
        </p:spPr>
        <p:txBody>
          <a:bodyPr/>
          <a:lstStyle/>
          <a:p>
            <a:pPr eaLnBrk="1" hangingPunct="1"/>
            <a:r>
              <a:rPr lang="en-US" altLang="en-US" sz="2800" smtClean="0"/>
              <a:t>The number of waves passing a given point per unit of time is the </a:t>
            </a:r>
            <a:r>
              <a:rPr lang="en-US" altLang="en-US" sz="2800" b="1" smtClean="0"/>
              <a:t>frequency (</a:t>
            </a:r>
            <a:r>
              <a:rPr lang="en-US" altLang="en-US" sz="2800" b="1" i="1" smtClean="0">
                <a:latin typeface="Symbol" pitchFamily="18" charset="2"/>
                <a:sym typeface="Symbol" pitchFamily="18" charset="2"/>
              </a:rPr>
              <a:t></a:t>
            </a:r>
            <a:r>
              <a:rPr lang="en-US" altLang="en-US" sz="2800" b="1" smtClean="0"/>
              <a:t>)</a:t>
            </a:r>
            <a:r>
              <a:rPr lang="en-US" altLang="en-US" sz="2800" smtClean="0"/>
              <a:t>.</a:t>
            </a:r>
          </a:p>
          <a:p>
            <a:pPr eaLnBrk="1" hangingPunct="1"/>
            <a:r>
              <a:rPr lang="en-US" altLang="en-US" sz="2800" smtClean="0"/>
              <a:t>For waves traveling at the same velocity, the longer the wavelength, the smaller the frequency.</a:t>
            </a:r>
          </a:p>
          <a:p>
            <a:pPr eaLnBrk="1" hangingPunct="1"/>
            <a:r>
              <a:rPr lang="en-US" altLang="en-US" sz="2800" smtClean="0"/>
              <a:t>If the time associated with the lines to the left is one second, then the frequencies would be 2 s</a:t>
            </a:r>
            <a:r>
              <a:rPr lang="en-US" altLang="en-US" sz="2800" baseline="30000" smtClean="0"/>
              <a:t>–1</a:t>
            </a:r>
            <a:r>
              <a:rPr lang="en-US" altLang="en-US" sz="2800" smtClean="0"/>
              <a:t> and 4 s</a:t>
            </a:r>
            <a:r>
              <a:rPr lang="en-US" altLang="en-US" sz="2800" baseline="30000" smtClean="0"/>
              <a:t>–1</a:t>
            </a:r>
            <a:r>
              <a:rPr lang="en-US" altLang="en-US" sz="2800" smtClean="0"/>
              <a:t>, respectively.</a:t>
            </a:r>
          </a:p>
        </p:txBody>
      </p:sp>
      <p:pic>
        <p:nvPicPr>
          <p:cNvPr id="12292" name="Picture 6" descr="C:\Documents and Settings\GEX\Desktop\51579 image ppt\Chapter 06\06_03_Figur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290638"/>
            <a:ext cx="3105150" cy="3733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 altLang="en-US" smtClean="0"/>
              <a:t>Hund’s Rule</a:t>
            </a:r>
          </a:p>
        </p:txBody>
      </p:sp>
      <p:sp>
        <p:nvSpPr>
          <p:cNvPr id="49155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6019800" y="1012825"/>
            <a:ext cx="2895600" cy="4038600"/>
          </a:xfrm>
        </p:spPr>
        <p:txBody>
          <a:bodyPr/>
          <a:lstStyle/>
          <a:p>
            <a:pPr marL="0" indent="0" eaLnBrk="1" hangingPunct="1">
              <a:buFontTx/>
              <a:buNone/>
            </a:pPr>
            <a:r>
              <a:rPr lang="en-US" altLang="en-US" sz="2800" smtClean="0"/>
              <a:t>“For degenerate orbitals, the lowest energy is attained when the number of electrons with the same spin is maximized.”</a:t>
            </a:r>
          </a:p>
        </p:txBody>
      </p:sp>
      <p:sp>
        <p:nvSpPr>
          <p:cNvPr id="49156" name="TextBox 1"/>
          <p:cNvSpPr txBox="1">
            <a:spLocks noChangeArrowheads="1"/>
          </p:cNvSpPr>
          <p:nvPr/>
        </p:nvSpPr>
        <p:spPr bwMode="auto">
          <a:xfrm>
            <a:off x="34925" y="4829175"/>
            <a:ext cx="7848600" cy="157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C82E32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l">
              <a:buClr>
                <a:srgbClr val="C00000"/>
              </a:buClr>
              <a:buFont typeface="Wingdings" pitchFamily="2" charset="2"/>
              <a:buChar char="Ø"/>
            </a:pPr>
            <a:r>
              <a:rPr lang="en-US" altLang="en-US" b="0">
                <a:solidFill>
                  <a:schemeClr val="tx2"/>
                </a:solidFill>
              </a:rPr>
              <a:t>This means that, for a set of orbitals in the same sublevel, there must be </a:t>
            </a:r>
            <a:r>
              <a:rPr lang="en-US" altLang="en-US" b="0" i="1">
                <a:solidFill>
                  <a:schemeClr val="tx2"/>
                </a:solidFill>
              </a:rPr>
              <a:t>one</a:t>
            </a:r>
            <a:r>
              <a:rPr lang="en-US" altLang="en-US" b="0">
                <a:solidFill>
                  <a:schemeClr val="tx2"/>
                </a:solidFill>
              </a:rPr>
              <a:t> electron in each orbital before pairing </a:t>
            </a:r>
            <a:r>
              <a:rPr lang="en-US" altLang="en-US" b="0" i="1">
                <a:solidFill>
                  <a:schemeClr val="tx2"/>
                </a:solidFill>
              </a:rPr>
              <a:t>and</a:t>
            </a:r>
            <a:r>
              <a:rPr lang="en-US" altLang="en-US" b="0">
                <a:solidFill>
                  <a:schemeClr val="tx2"/>
                </a:solidFill>
              </a:rPr>
              <a:t> the electrons have the </a:t>
            </a:r>
            <a:r>
              <a:rPr lang="en-US" altLang="en-US" b="0" i="1">
                <a:solidFill>
                  <a:schemeClr val="tx2"/>
                </a:solidFill>
              </a:rPr>
              <a:t>same</a:t>
            </a:r>
            <a:r>
              <a:rPr lang="en-US" altLang="en-US" b="0">
                <a:solidFill>
                  <a:schemeClr val="tx2"/>
                </a:solidFill>
              </a:rPr>
              <a:t> spin, as much as possible.</a:t>
            </a:r>
          </a:p>
        </p:txBody>
      </p:sp>
      <p:pic>
        <p:nvPicPr>
          <p:cNvPr id="49157" name="Picture 7" descr="C:\Documents and Settings\GEX\Desktop\51579 image ppt\Chapter 06\06_03_Tabl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143000"/>
            <a:ext cx="4724400" cy="344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Title 1"/>
          <p:cNvSpPr>
            <a:spLocks noGrp="1"/>
          </p:cNvSpPr>
          <p:nvPr>
            <p:ph type="title"/>
          </p:nvPr>
        </p:nvSpPr>
        <p:spPr>
          <a:xfrm>
            <a:off x="9525" y="9525"/>
            <a:ext cx="9144000" cy="1143000"/>
          </a:xfrm>
        </p:spPr>
        <p:txBody>
          <a:bodyPr/>
          <a:lstStyle/>
          <a:p>
            <a:r>
              <a:rPr lang="en-US" altLang="en-US" smtClean="0"/>
              <a:t>Condensed Electron Configurations</a:t>
            </a:r>
          </a:p>
        </p:txBody>
      </p:sp>
      <p:sp>
        <p:nvSpPr>
          <p:cNvPr id="50179" name="Text Placeholder 3"/>
          <p:cNvSpPr>
            <a:spLocks noGrp="1"/>
          </p:cNvSpPr>
          <p:nvPr>
            <p:ph type="body" sz="half" idx="2"/>
          </p:nvPr>
        </p:nvSpPr>
        <p:spPr>
          <a:xfrm>
            <a:off x="2286000" y="990600"/>
            <a:ext cx="6553200" cy="4953000"/>
          </a:xfrm>
        </p:spPr>
        <p:txBody>
          <a:bodyPr/>
          <a:lstStyle/>
          <a:p>
            <a:r>
              <a:rPr lang="en-US" altLang="en-US" sz="2800" smtClean="0"/>
              <a:t>Elements in the same group of the periodic table have the same number of electrons in the outer most shell.  These are the </a:t>
            </a:r>
            <a:r>
              <a:rPr lang="en-US" altLang="en-US" sz="2800" b="1" smtClean="0"/>
              <a:t>valence electrons</a:t>
            </a:r>
            <a:r>
              <a:rPr lang="en-US" altLang="en-US" sz="2800" smtClean="0"/>
              <a:t>.</a:t>
            </a:r>
          </a:p>
          <a:p>
            <a:r>
              <a:rPr lang="en-US" altLang="en-US" sz="2800" smtClean="0"/>
              <a:t>The filled inner shell electrons are called </a:t>
            </a:r>
            <a:r>
              <a:rPr lang="en-US" altLang="en-US" sz="2800" b="1" smtClean="0"/>
              <a:t>core electrons</a:t>
            </a:r>
            <a:r>
              <a:rPr lang="en-US" altLang="en-US" sz="2800" smtClean="0"/>
              <a:t>. These include completely filled </a:t>
            </a:r>
            <a:r>
              <a:rPr lang="en-US" altLang="en-US" sz="2800" i="1" smtClean="0"/>
              <a:t>d</a:t>
            </a:r>
            <a:r>
              <a:rPr lang="en-US" altLang="en-US" sz="2800" smtClean="0"/>
              <a:t> or </a:t>
            </a:r>
            <a:r>
              <a:rPr lang="en-US" altLang="en-US" sz="2800" i="1" smtClean="0"/>
              <a:t>f</a:t>
            </a:r>
            <a:r>
              <a:rPr lang="en-US" altLang="en-US" sz="2800" smtClean="0"/>
              <a:t> sublevels.</a:t>
            </a:r>
          </a:p>
          <a:p>
            <a:r>
              <a:rPr lang="en-US" altLang="en-US" sz="2800" smtClean="0"/>
              <a:t>We write a shortened version of an electron configuration using brackets around a noble gas symbol and listing only valence electrons.</a:t>
            </a:r>
          </a:p>
        </p:txBody>
      </p:sp>
      <p:pic>
        <p:nvPicPr>
          <p:cNvPr id="50180" name="Picture 6" descr="C:\Documents and Settings\GEX\Desktop\51579 image ppt\Chapter 06\06_29_Figur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338" y="1066800"/>
            <a:ext cx="931862" cy="50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9525"/>
            <a:ext cx="9144000" cy="981075"/>
          </a:xfrm>
        </p:spPr>
        <p:txBody>
          <a:bodyPr/>
          <a:lstStyle/>
          <a:p>
            <a:pPr eaLnBrk="1" hangingPunct="1"/>
            <a:r>
              <a:rPr lang="en-US" altLang="en-US" smtClean="0"/>
              <a:t>Periodic Table</a:t>
            </a:r>
          </a:p>
        </p:txBody>
      </p:sp>
      <p:sp>
        <p:nvSpPr>
          <p:cNvPr id="5120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52400" y="762000"/>
            <a:ext cx="8701088" cy="2590800"/>
          </a:xfrm>
        </p:spPr>
        <p:txBody>
          <a:bodyPr/>
          <a:lstStyle/>
          <a:p>
            <a:pPr eaLnBrk="1" hangingPunct="1"/>
            <a:r>
              <a:rPr lang="en-US" altLang="en-US" sz="2800" smtClean="0"/>
              <a:t>We fill orbitals in increasing order of energy.</a:t>
            </a:r>
          </a:p>
          <a:p>
            <a:pPr eaLnBrk="1" hangingPunct="1"/>
            <a:r>
              <a:rPr lang="en-US" altLang="en-US" sz="2800" smtClean="0"/>
              <a:t>Different blocks on the periodic table correspond to different types of orbitals: </a:t>
            </a:r>
            <a:r>
              <a:rPr lang="en-US" altLang="en-US" sz="2800" i="1" smtClean="0"/>
              <a:t>s</a:t>
            </a:r>
            <a:r>
              <a:rPr lang="en-US" altLang="en-US" sz="2800" smtClean="0"/>
              <a:t> = blue, </a:t>
            </a:r>
            <a:r>
              <a:rPr lang="en-US" altLang="en-US" sz="2800" i="1" smtClean="0"/>
              <a:t>p</a:t>
            </a:r>
            <a:r>
              <a:rPr lang="en-US" altLang="en-US" sz="2800" smtClean="0"/>
              <a:t> = pink (</a:t>
            </a:r>
            <a:r>
              <a:rPr lang="en-US" altLang="en-US" sz="2800" i="1" smtClean="0"/>
              <a:t>s</a:t>
            </a:r>
            <a:r>
              <a:rPr lang="en-US" altLang="en-US" sz="2800" smtClean="0"/>
              <a:t> and </a:t>
            </a:r>
            <a:r>
              <a:rPr lang="en-US" altLang="en-US" sz="2800" i="1" smtClean="0"/>
              <a:t>p</a:t>
            </a:r>
            <a:r>
              <a:rPr lang="en-US" altLang="en-US" sz="2800" smtClean="0"/>
              <a:t> are representative elements); </a:t>
            </a:r>
            <a:r>
              <a:rPr lang="en-US" altLang="en-US" sz="2800" i="1" smtClean="0"/>
              <a:t>d</a:t>
            </a:r>
            <a:r>
              <a:rPr lang="en-US" altLang="en-US" sz="2800" smtClean="0"/>
              <a:t> = orange (transition elements); </a:t>
            </a:r>
            <a:r>
              <a:rPr lang="en-US" altLang="en-US" sz="2800" i="1" smtClean="0"/>
              <a:t>f</a:t>
            </a:r>
            <a:r>
              <a:rPr lang="en-US" altLang="en-US" sz="2800" smtClean="0"/>
              <a:t> = tan (lanthanides and actinides, or inner transition elements)</a:t>
            </a:r>
          </a:p>
        </p:txBody>
      </p:sp>
      <p:pic>
        <p:nvPicPr>
          <p:cNvPr id="51204" name="Picture 6" descr="C:\Documents and Settings\GEX\Desktop\51579 image ppt\Chapter 06\06_30_Figur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411" y="3886200"/>
            <a:ext cx="6982389" cy="1865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Some Anomalies</a:t>
            </a:r>
          </a:p>
        </p:txBody>
      </p:sp>
      <p:sp>
        <p:nvSpPr>
          <p:cNvPr id="52227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5562600" y="1143000"/>
            <a:ext cx="3505200" cy="3581400"/>
          </a:xfrm>
        </p:spPr>
        <p:txBody>
          <a:bodyPr/>
          <a:lstStyle/>
          <a:p>
            <a:pPr eaLnBrk="1" hangingPunct="1">
              <a:buFont typeface="Wingdings" pitchFamily="2" charset="2"/>
              <a:buChar char="Ø"/>
            </a:pPr>
            <a:r>
              <a:rPr lang="en-US" altLang="en-US" sz="2800" dirty="0" smtClean="0"/>
              <a:t>Some irregularities occur when there are enough electrons to half-fill </a:t>
            </a:r>
            <a:r>
              <a:rPr lang="en-US" altLang="en-US" sz="2800" i="1" dirty="0" smtClean="0"/>
              <a:t>s</a:t>
            </a:r>
            <a:r>
              <a:rPr lang="en-US" altLang="en-US" sz="2800" dirty="0" smtClean="0"/>
              <a:t> and </a:t>
            </a:r>
            <a:r>
              <a:rPr lang="en-US" altLang="en-US" sz="2800" i="1" dirty="0" smtClean="0"/>
              <a:t>d</a:t>
            </a:r>
            <a:r>
              <a:rPr lang="en-US" altLang="en-US" sz="2800" dirty="0" smtClean="0"/>
              <a:t> orbitals on a given row.</a:t>
            </a:r>
          </a:p>
        </p:txBody>
      </p:sp>
      <p:pic>
        <p:nvPicPr>
          <p:cNvPr id="52228" name="Picture 6" descr="C:\Documents and Settings\GEX\Desktop\51579 image ppt\Chapter 06\06_31_Figur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371600"/>
            <a:ext cx="5257800" cy="4328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Chromium as an Anomaly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685800" y="1371600"/>
            <a:ext cx="7772400" cy="4876800"/>
          </a:xfrm>
        </p:spPr>
        <p:txBody>
          <a:bodyPr/>
          <a:lstStyle/>
          <a:p>
            <a:pPr eaLnBrk="1" hangingPunct="1">
              <a:buFont typeface="Arial" pitchFamily="34" charset="0"/>
              <a:buChar char="•"/>
              <a:defRPr/>
            </a:pPr>
            <a:r>
              <a:rPr lang="en-US" dirty="0"/>
              <a:t>For instance, the electron configuration for chromium is</a:t>
            </a:r>
          </a:p>
          <a:p>
            <a:pPr marL="0" indent="0" eaLnBrk="1" hangingPunct="1">
              <a:buFontTx/>
              <a:buNone/>
              <a:defRPr/>
            </a:pPr>
            <a:r>
              <a:rPr lang="en-US" dirty="0"/>
              <a:t>	[</a:t>
            </a:r>
            <a:r>
              <a:rPr lang="en-US" dirty="0" err="1"/>
              <a:t>Ar</a:t>
            </a:r>
            <a:r>
              <a:rPr lang="en-US" dirty="0"/>
              <a:t>] </a:t>
            </a:r>
            <a:r>
              <a:rPr lang="en-US" dirty="0" err="1"/>
              <a:t>4</a:t>
            </a:r>
            <a:r>
              <a:rPr lang="en-US" i="1" dirty="0" err="1"/>
              <a:t>s</a:t>
            </a:r>
            <a:r>
              <a:rPr lang="en-US" baseline="30000" dirty="0" err="1"/>
              <a:t>1</a:t>
            </a:r>
            <a:r>
              <a:rPr lang="en-US" dirty="0"/>
              <a:t> </a:t>
            </a:r>
            <a:r>
              <a:rPr lang="en-US" dirty="0" err="1"/>
              <a:t>3</a:t>
            </a:r>
            <a:r>
              <a:rPr lang="en-US" i="1" dirty="0" err="1"/>
              <a:t>d</a:t>
            </a:r>
            <a:r>
              <a:rPr lang="en-US" baseline="30000" dirty="0" err="1"/>
              <a:t>5</a:t>
            </a:r>
            <a:endParaRPr lang="en-US" dirty="0"/>
          </a:p>
          <a:p>
            <a:pPr marL="0" indent="0" eaLnBrk="1" hangingPunct="1">
              <a:buFontTx/>
              <a:buNone/>
              <a:defRPr/>
            </a:pPr>
            <a:r>
              <a:rPr lang="en-US" dirty="0"/>
              <a:t>    rather </a:t>
            </a:r>
            <a:r>
              <a:rPr lang="en-US" dirty="0" smtClean="0"/>
              <a:t>than the </a:t>
            </a:r>
            <a:r>
              <a:rPr lang="en-US" dirty="0"/>
              <a:t>expected</a:t>
            </a:r>
          </a:p>
          <a:p>
            <a:pPr marL="0" indent="0" eaLnBrk="1" hangingPunct="1">
              <a:buFontTx/>
              <a:buNone/>
              <a:defRPr/>
            </a:pPr>
            <a:r>
              <a:rPr lang="en-US" dirty="0"/>
              <a:t>	[</a:t>
            </a:r>
            <a:r>
              <a:rPr lang="en-US" dirty="0" err="1"/>
              <a:t>Ar</a:t>
            </a:r>
            <a:r>
              <a:rPr lang="en-US" dirty="0"/>
              <a:t>] </a:t>
            </a:r>
            <a:r>
              <a:rPr lang="en-US" dirty="0" err="1"/>
              <a:t>4</a:t>
            </a:r>
            <a:r>
              <a:rPr lang="en-US" i="1" dirty="0" err="1"/>
              <a:t>s</a:t>
            </a:r>
            <a:r>
              <a:rPr lang="en-US" baseline="30000" dirty="0" err="1"/>
              <a:t>2</a:t>
            </a:r>
            <a:r>
              <a:rPr lang="en-US" dirty="0"/>
              <a:t> </a:t>
            </a:r>
            <a:r>
              <a:rPr lang="en-US" dirty="0" err="1"/>
              <a:t>3</a:t>
            </a:r>
            <a:r>
              <a:rPr lang="en-US" i="1" dirty="0" err="1"/>
              <a:t>d</a:t>
            </a:r>
            <a:r>
              <a:rPr lang="en-US" baseline="30000" dirty="0" err="1"/>
              <a:t>4</a:t>
            </a:r>
            <a:r>
              <a:rPr lang="en-US" dirty="0"/>
              <a:t>.</a:t>
            </a:r>
          </a:p>
          <a:p>
            <a:pPr eaLnBrk="1" hangingPunct="1">
              <a:defRPr/>
            </a:pPr>
            <a:r>
              <a:rPr lang="en-US" altLang="en-US" dirty="0" smtClean="0"/>
              <a:t>This occurs because the 4</a:t>
            </a:r>
            <a:r>
              <a:rPr lang="en-US" altLang="en-US" i="1" dirty="0" smtClean="0"/>
              <a:t>s</a:t>
            </a:r>
            <a:r>
              <a:rPr lang="en-US" altLang="en-US" dirty="0" smtClean="0"/>
              <a:t> and </a:t>
            </a:r>
            <a:r>
              <a:rPr lang="en-US" altLang="en-US" dirty="0" err="1" smtClean="0"/>
              <a:t>3</a:t>
            </a:r>
            <a:r>
              <a:rPr lang="en-US" altLang="en-US" i="1" dirty="0" err="1" smtClean="0"/>
              <a:t>d</a:t>
            </a:r>
            <a:r>
              <a:rPr lang="en-US" altLang="en-US" dirty="0" smtClean="0"/>
              <a:t> orbitals are very close in energy.</a:t>
            </a:r>
          </a:p>
          <a:p>
            <a:pPr eaLnBrk="1" hangingPunct="1">
              <a:defRPr/>
            </a:pPr>
            <a:r>
              <a:rPr lang="en-US" altLang="en-US" dirty="0" smtClean="0"/>
              <a:t>These anomalies occur in </a:t>
            </a:r>
            <a:r>
              <a:rPr lang="en-US" altLang="en-US" i="1" dirty="0" smtClean="0"/>
              <a:t>f</a:t>
            </a:r>
            <a:r>
              <a:rPr lang="en-US" altLang="en-US" dirty="0" smtClean="0"/>
              <a:t>-block atoms with </a:t>
            </a:r>
            <a:r>
              <a:rPr lang="en-US" altLang="en-US" i="1" dirty="0" smtClean="0"/>
              <a:t>f</a:t>
            </a:r>
            <a:r>
              <a:rPr lang="en-US" altLang="en-US" dirty="0" smtClean="0"/>
              <a:t> and </a:t>
            </a:r>
            <a:r>
              <a:rPr lang="en-US" altLang="en-US" i="1" dirty="0" smtClean="0"/>
              <a:t>d</a:t>
            </a:r>
            <a:r>
              <a:rPr lang="en-US" altLang="en-US" dirty="0" smtClean="0"/>
              <a:t> orbitals, as well.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800" dirty="0" smtClean="0"/>
              <a:t>Why 4s subshell is filled before 3d but on ionization 4s electrons are removed first?</a:t>
            </a:r>
            <a:endParaRPr lang="zh-CN" altLang="en-US" sz="1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The rule: Filling up of orbitals is dependent on orbital energy while removal of electrons from orbitals is dependent on orbital location</a:t>
            </a:r>
          </a:p>
          <a:p>
            <a:r>
              <a:rPr lang="en-US" altLang="zh-CN" dirty="0" smtClean="0"/>
              <a:t>4s has a lower energy than 3d, so it is filled up first.</a:t>
            </a:r>
          </a:p>
          <a:p>
            <a:r>
              <a:rPr lang="en-US" altLang="zh-CN" dirty="0" smtClean="0"/>
              <a:t>4s is farther away from the nucleus than 3d.</a:t>
            </a:r>
            <a:endParaRPr lang="zh-CN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231019"/>
      </p:ext>
    </p:extLst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76200"/>
            <a:ext cx="9144000" cy="1143000"/>
          </a:xfrm>
        </p:spPr>
        <p:txBody>
          <a:bodyPr/>
          <a:lstStyle/>
          <a:p>
            <a:pPr eaLnBrk="1" hangingPunct="1"/>
            <a:r>
              <a:rPr lang="en-US" altLang="en-US" smtClean="0"/>
              <a:t>Electromagnetic Radiation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04800" y="4343400"/>
            <a:ext cx="8382000" cy="14478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800" dirty="0" smtClean="0"/>
              <a:t>All electromagnetic radiation travels at the same velocity: The speed of light (</a:t>
            </a:r>
            <a:r>
              <a:rPr lang="en-US" altLang="en-US" sz="2800" i="1" dirty="0" smtClean="0"/>
              <a:t>c</a:t>
            </a:r>
            <a:r>
              <a:rPr lang="en-US" altLang="en-US" sz="2800" dirty="0" smtClean="0"/>
              <a:t>) is 3.00 </a:t>
            </a:r>
            <a:r>
              <a:rPr lang="en-US" altLang="en-US" sz="2800" dirty="0" smtClean="0">
                <a:sym typeface="Symbol" pitchFamily="18" charset="2"/>
              </a:rPr>
              <a:t> 10</a:t>
            </a:r>
            <a:r>
              <a:rPr lang="en-US" altLang="en-US" sz="2800" baseline="30000" dirty="0" smtClean="0">
                <a:sym typeface="Symbol" pitchFamily="18" charset="2"/>
              </a:rPr>
              <a:t>8</a:t>
            </a:r>
            <a:r>
              <a:rPr lang="en-US" altLang="en-US" sz="2800" dirty="0" smtClean="0">
                <a:sym typeface="Symbol" pitchFamily="18" charset="2"/>
              </a:rPr>
              <a:t> m/s.</a:t>
            </a:r>
          </a:p>
          <a:p>
            <a:pPr marL="0" indent="0" algn="ctr" eaLnBrk="1" hangingPunct="1">
              <a:lnSpc>
                <a:spcPct val="90000"/>
              </a:lnSpc>
              <a:buNone/>
            </a:pPr>
            <a:r>
              <a:rPr lang="en-US" altLang="en-US" sz="2800" i="1" dirty="0" smtClean="0"/>
              <a:t>c</a:t>
            </a:r>
            <a:r>
              <a:rPr lang="en-US" altLang="en-US" sz="2800" dirty="0" smtClean="0"/>
              <a:t> = </a:t>
            </a:r>
            <a:r>
              <a:rPr lang="en-US" altLang="en-US" sz="2800" i="1" dirty="0" smtClean="0">
                <a:latin typeface="Symbol" pitchFamily="18" charset="2"/>
                <a:sym typeface="Symbol" pitchFamily="18" charset="2"/>
              </a:rPr>
              <a:t></a:t>
            </a:r>
          </a:p>
        </p:txBody>
      </p:sp>
      <p:pic>
        <p:nvPicPr>
          <p:cNvPr id="13316" name="Picture 6" descr="C:\Documents and Settings\GEX\Desktop\51579 image ppt\Chapter 06\06_04_Figur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1447800"/>
            <a:ext cx="5060950" cy="2617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The Nature of Energy</a:t>
            </a:r>
          </a:p>
        </p:txBody>
      </p:sp>
      <p:sp>
        <p:nvSpPr>
          <p:cNvPr id="14339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4572000" y="2095500"/>
            <a:ext cx="4343400" cy="26670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altLang="en-US" sz="2800" smtClean="0"/>
              <a:t>	The wave nature of light does not explain how an object can glow when its temperature increases.</a:t>
            </a:r>
          </a:p>
        </p:txBody>
      </p:sp>
      <p:pic>
        <p:nvPicPr>
          <p:cNvPr id="14340" name="Picture 6" descr="C:\Documents and Settings\GEX\Desktop\51579 image ppt\Chapter 06\06_05_Figur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676400"/>
            <a:ext cx="3748088" cy="402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The Nature of Energy—Quanta</a:t>
            </a:r>
          </a:p>
        </p:txBody>
      </p:sp>
      <p:sp>
        <p:nvSpPr>
          <p:cNvPr id="15363" name="Rectangle 1028"/>
          <p:cNvSpPr>
            <a:spLocks noGrp="1" noChangeArrowheads="1"/>
          </p:cNvSpPr>
          <p:nvPr>
            <p:ph type="body" sz="half" idx="2"/>
          </p:nvPr>
        </p:nvSpPr>
        <p:spPr>
          <a:xfrm>
            <a:off x="6019800" y="1371600"/>
            <a:ext cx="2971800" cy="38100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altLang="en-US" sz="2800" smtClean="0"/>
              <a:t>	Max Planck explained it by assuming that energy comes in packets called </a:t>
            </a:r>
            <a:r>
              <a:rPr lang="en-US" altLang="en-US" sz="2800" b="1" smtClean="0"/>
              <a:t>quanta</a:t>
            </a:r>
            <a:r>
              <a:rPr lang="en-US" altLang="en-US" sz="2800" smtClean="0"/>
              <a:t> (singular:  quantum).</a:t>
            </a:r>
          </a:p>
        </p:txBody>
      </p:sp>
      <p:pic>
        <p:nvPicPr>
          <p:cNvPr id="15364" name="Picture 6" descr="C:\Documents and Settings\GEX\Desktop\51579 image ppt\Chapter 06\06_06_Figur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8788" y="1295400"/>
            <a:ext cx="2181225" cy="5119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990600"/>
          </a:xfrm>
        </p:spPr>
        <p:txBody>
          <a:bodyPr/>
          <a:lstStyle/>
          <a:p>
            <a:pPr eaLnBrk="1" hangingPunct="1"/>
            <a:r>
              <a:rPr lang="en-US" altLang="en-US" smtClean="0"/>
              <a:t>The Photoelectric Effect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sz="half" idx="2"/>
          </p:nvPr>
        </p:nvSpPr>
        <p:spPr>
          <a:xfrm>
            <a:off x="3581400" y="838200"/>
            <a:ext cx="5562600" cy="5257800"/>
          </a:xfrm>
        </p:spPr>
        <p:txBody>
          <a:bodyPr/>
          <a:lstStyle/>
          <a:p>
            <a:pPr eaLnBrk="1" hangingPunct="1"/>
            <a:r>
              <a:rPr lang="en-US" altLang="en-US" sz="2800" smtClean="0"/>
              <a:t>Einstein used quanta to explain the photoelectric effect.</a:t>
            </a:r>
          </a:p>
          <a:p>
            <a:pPr eaLnBrk="1" hangingPunct="1"/>
            <a:r>
              <a:rPr lang="en-US" altLang="en-US" sz="2800" smtClean="0"/>
              <a:t>Each metal has a different energy at which it ejects electrons. At lower energy, electrons are not emitted.</a:t>
            </a:r>
          </a:p>
          <a:p>
            <a:pPr eaLnBrk="1" hangingPunct="1"/>
            <a:r>
              <a:rPr lang="en-US" altLang="en-US" sz="2800" smtClean="0"/>
              <a:t>He concluded that energy is proportional to frequency:</a:t>
            </a:r>
          </a:p>
          <a:p>
            <a:pPr algn="ctr" eaLnBrk="1" hangingPunct="1">
              <a:buFontTx/>
              <a:buNone/>
            </a:pPr>
            <a:r>
              <a:rPr lang="en-US" altLang="en-US" sz="2800" i="1" smtClean="0"/>
              <a:t>E</a:t>
            </a:r>
            <a:r>
              <a:rPr lang="en-US" altLang="en-US" sz="2800" smtClean="0"/>
              <a:t> = </a:t>
            </a:r>
            <a:r>
              <a:rPr lang="en-US" altLang="en-US" sz="2800" i="1" smtClean="0"/>
              <a:t>h</a:t>
            </a:r>
            <a:r>
              <a:rPr lang="en-US" altLang="en-US" sz="2800" i="1" smtClean="0">
                <a:latin typeface="Symbol" pitchFamily="18" charset="2"/>
                <a:sym typeface="Symbol" pitchFamily="18" charset="2"/>
              </a:rPr>
              <a:t></a:t>
            </a:r>
            <a:endParaRPr lang="en-US" altLang="en-US" sz="2800" i="1" smtClean="0">
              <a:solidFill>
                <a:srgbClr val="072E93"/>
              </a:solidFill>
              <a:latin typeface="Symbol" pitchFamily="18" charset="2"/>
              <a:sym typeface="Symbol" pitchFamily="18" charset="2"/>
            </a:endParaRPr>
          </a:p>
          <a:p>
            <a:pPr eaLnBrk="1" hangingPunct="1">
              <a:buFontTx/>
              <a:buNone/>
            </a:pPr>
            <a:r>
              <a:rPr lang="en-US" altLang="en-US" sz="2800" smtClean="0"/>
              <a:t>	where </a:t>
            </a:r>
            <a:r>
              <a:rPr lang="en-US" altLang="en-US" sz="2800" i="1" smtClean="0"/>
              <a:t>h</a:t>
            </a:r>
            <a:r>
              <a:rPr lang="en-US" altLang="en-US" sz="2800" smtClean="0"/>
              <a:t> is Planck’s constant, 6.626 </a:t>
            </a:r>
            <a:r>
              <a:rPr lang="en-US" altLang="en-US" sz="2800" smtClean="0">
                <a:sym typeface="Symbol" pitchFamily="18" charset="2"/>
              </a:rPr>
              <a:t> 10</a:t>
            </a:r>
            <a:r>
              <a:rPr lang="en-US" altLang="en-US" sz="2800" baseline="30000" smtClean="0">
                <a:cs typeface="Arial" charset="0"/>
                <a:sym typeface="Symbol" pitchFamily="18" charset="2"/>
              </a:rPr>
              <a:t>−</a:t>
            </a:r>
            <a:r>
              <a:rPr lang="en-US" altLang="en-US" sz="2800" baseline="30000" smtClean="0">
                <a:sym typeface="Symbol" pitchFamily="18" charset="2"/>
              </a:rPr>
              <a:t>34</a:t>
            </a:r>
            <a:r>
              <a:rPr lang="en-US" altLang="en-US" sz="2800" smtClean="0">
                <a:sym typeface="Symbol" pitchFamily="18" charset="2"/>
              </a:rPr>
              <a:t> J</a:t>
            </a:r>
            <a:r>
              <a:rPr lang="en-US" altLang="en-US" sz="2800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∙</a:t>
            </a:r>
            <a:r>
              <a:rPr lang="en-US" altLang="en-US" sz="2800" smtClean="0">
                <a:sym typeface="Symbol" pitchFamily="18" charset="2"/>
              </a:rPr>
              <a:t>s.</a:t>
            </a:r>
            <a:endParaRPr lang="en-US" altLang="en-US" sz="2800" smtClean="0"/>
          </a:p>
        </p:txBody>
      </p:sp>
      <p:pic>
        <p:nvPicPr>
          <p:cNvPr id="16388" name="Picture 7" descr="C:\Documents and Settings\GEX\Desktop\51579 image ppt\Chapter 06\06_07_Figur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752600"/>
            <a:ext cx="2947988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Atomic Emissions</a:t>
            </a:r>
          </a:p>
        </p:txBody>
      </p:sp>
      <p:sp>
        <p:nvSpPr>
          <p:cNvPr id="17411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533400" y="1143000"/>
            <a:ext cx="8305800" cy="16002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altLang="en-US" sz="2800" smtClean="0"/>
              <a:t>	Another mystery in the early twentieth century involved the emission spectra observed from energy emitted by atoms and molecules.</a:t>
            </a:r>
          </a:p>
        </p:txBody>
      </p:sp>
      <p:pic>
        <p:nvPicPr>
          <p:cNvPr id="17412" name="Picture 6" descr="C:\Documents and Settings\GEX\Desktop\51579 image ppt\Chapter 06\06_10_Figur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2887663"/>
            <a:ext cx="3924300" cy="3068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UIDATA" val="&lt;database version=&quot;8.0&quot;&gt;&lt;object type=&quot;1&quot; unique_id=&quot;10001&quot;&gt;&lt;object type=&quot;2&quot; unique_id=&quot;10174&quot;&gt;&lt;object type=&quot;3&quot; unique_id=&quot;10175&quot;&gt;&lt;property id=&quot;20148&quot; value=&quot;5&quot;/&gt;&lt;property id=&quot;20300&quot; value=&quot;Slide 1&quot;/&gt;&lt;property id=&quot;20307&quot; value=&quot;310&quot;/&gt;&lt;/object&gt;&lt;object type=&quot;3&quot; unique_id=&quot;10176&quot;&gt;&lt;property id=&quot;20148&quot; value=&quot;5&quot;/&gt;&lt;property id=&quot;20300&quot; value=&quot;Slide 2 - &amp;quot;Electronic Structure&amp;quot;&quot;/&gt;&lt;property id=&quot;20307&quot; value=&quot;302&quot;/&gt;&lt;/object&gt;&lt;object type=&quot;3&quot; unique_id=&quot;10177&quot;&gt;&lt;property id=&quot;20148&quot; value=&quot;5&quot;/&gt;&lt;property id=&quot;20300&quot; value=&quot;Slide 3 - &amp;quot;Waves&amp;quot;&quot;/&gt;&lt;property id=&quot;20307&quot; value=&quot;257&quot;/&gt;&lt;/object&gt;&lt;object type=&quot;3&quot; unique_id=&quot;10178&quot;&gt;&lt;property id=&quot;20148&quot; value=&quot;5&quot;/&gt;&lt;property id=&quot;20300&quot; value=&quot;Slide 4 - &amp;quot;Waves&amp;quot;&quot;/&gt;&lt;property id=&quot;20307&quot; value=&quot;258&quot;/&gt;&lt;/object&gt;&lt;object type=&quot;3&quot; unique_id=&quot;10179&quot;&gt;&lt;property id=&quot;20148&quot; value=&quot;5&quot;/&gt;&lt;property id=&quot;20300&quot; value=&quot;Slide 5 - &amp;quot;Electromagnetic Radiation&amp;quot;&quot;/&gt;&lt;property id=&quot;20307&quot; value=&quot;259&quot;/&gt;&lt;/object&gt;&lt;object type=&quot;3&quot; unique_id=&quot;10180&quot;&gt;&lt;property id=&quot;20148&quot; value=&quot;5&quot;/&gt;&lt;property id=&quot;20300&quot; value=&quot;Slide 6 - &amp;quot;The Nature of Energy&amp;quot;&quot;/&gt;&lt;property id=&quot;20307&quot; value=&quot;260&quot;/&gt;&lt;/object&gt;&lt;object type=&quot;3&quot; unique_id=&quot;10181&quot;&gt;&lt;property id=&quot;20148&quot; value=&quot;5&quot;/&gt;&lt;property id=&quot;20300&quot; value=&quot;Slide 7 - &amp;quot;The Nature of Energy—Quanta&amp;quot;&quot;/&gt;&lt;property id=&quot;20307&quot; value=&quot;300&quot;/&gt;&lt;/object&gt;&lt;object type=&quot;3&quot; unique_id=&quot;10182&quot;&gt;&lt;property id=&quot;20148&quot; value=&quot;5&quot;/&gt;&lt;property id=&quot;20300&quot; value=&quot;Slide 8 - &amp;quot;The Photoelectric Effect&amp;quot;&quot;/&gt;&lt;property id=&quot;20307&quot; value=&quot;261&quot;/&gt;&lt;/object&gt;&lt;object type=&quot;3&quot; unique_id=&quot;10183&quot;&gt;&lt;property id=&quot;20148&quot; value=&quot;5&quot;/&gt;&lt;property id=&quot;20300&quot; value=&quot;Slide 9 - &amp;quot;Atomic Emissions&amp;quot;&quot;/&gt;&lt;property id=&quot;20307&quot; value=&quot;263&quot;/&gt;&lt;/object&gt;&lt;object type=&quot;3&quot; unique_id=&quot;10184&quot;&gt;&lt;property id=&quot;20148&quot; value=&quot;5&quot;/&gt;&lt;property id=&quot;20300&quot; value=&quot;Slide 10 - &amp;quot;Continuous vs. Line Spectra&amp;quot;&quot;/&gt;&lt;property id=&quot;20307&quot; value=&quot;264&quot;/&gt;&lt;/object&gt;&lt;object type=&quot;3&quot; unique_id=&quot;10185&quot;&gt;&lt;property id=&quot;20148&quot; value=&quot;5&quot;/&gt;&lt;property id=&quot;20300&quot; value=&quot;Slide 11 - &amp;quot;The Hydrogen Spectrum&amp;quot;&quot;/&gt;&lt;property id=&quot;20307&quot; value=&quot;303&quot;/&gt;&lt;/object&gt;&lt;object type=&quot;3&quot; unique_id=&quot;10186&quot;&gt;&lt;property id=&quot;20148&quot; value=&quot;5&quot;/&gt;&lt;property id=&quot;20300&quot; value=&quot;Slide 12 - &amp;quot;The Bohr Model&amp;quot;&quot;/&gt;&lt;property id=&quot;20307&quot; value=&quot;265&quot;/&gt;&lt;/object&gt;&lt;object type=&quot;3&quot; unique_id=&quot;10187&quot;&gt;&lt;property id=&quot;20148&quot; value=&quot;5&quot;/&gt;&lt;property id=&quot;20300&quot; value=&quot;Slide 13 - &amp;quot;The Bohr Model&amp;quot;&quot;/&gt;&lt;property id=&quot;20307&quot; value=&quot;266&quot;/&gt;&lt;/object&gt;&lt;object type=&quot;3&quot; unique_id=&quot;10188&quot;&gt;&lt;property id=&quot;20148&quot; value=&quot;5&quot;/&gt;&lt;property id=&quot;20300&quot; value=&quot;Slide 14 - &amp;quot;The Bohr Model&amp;quot;&quot;/&gt;&lt;property id=&quot;20307&quot; value=&quot;268&quot;/&gt;&lt;/object&gt;&lt;object type=&quot;3&quot; unique_id=&quot;10189&quot;&gt;&lt;property id=&quot;20148&quot; value=&quot;5&quot;/&gt;&lt;property id=&quot;20300&quot; value=&quot;Slide 15 - &amp;quot;Limitations of the Bohr Model&amp;quot;&quot;/&gt;&lt;property id=&quot;20307&quot; value=&quot;304&quot;/&gt;&lt;/object&gt;&lt;object type=&quot;3&quot; unique_id=&quot;10190&quot;&gt;&lt;property id=&quot;20148&quot; value=&quot;5&quot;/&gt;&lt;property id=&quot;20300&quot; value=&quot;Slide 16 - &amp;quot;Important Ideas from the Bohr Model&amp;quot;&quot;/&gt;&lt;property id=&quot;20307&quot; value=&quot;305&quot;/&gt;&lt;/object&gt;&lt;object type=&quot;3&quot; unique_id=&quot;10191&quot;&gt;&lt;property id=&quot;20148&quot; value=&quot;5&quot;/&gt;&lt;property id=&quot;20300&quot; value=&quot;Slide 17 - &amp;quot;The Wave Nature of Matter&amp;quot;&quot;/&gt;&lt;property id=&quot;20307&quot; value=&quot;269&quot;/&gt;&lt;/object&gt;&lt;object type=&quot;3&quot; unique_id=&quot;10192&quot;&gt;&lt;property id=&quot;20148&quot; value=&quot;5&quot;/&gt;&lt;property id=&quot;20300&quot; value=&quot;Slide 18 - &amp;quot;The Uncertainty Principle&amp;quot;&quot;/&gt;&lt;property id=&quot;20307&quot; value=&quot;270&quot;/&gt;&lt;/object&gt;&lt;object type=&quot;3&quot; unique_id=&quot;10193&quot;&gt;&lt;property id=&quot;20148&quot; value=&quot;5&quot;/&gt;&lt;property id=&quot;20300&quot; value=&quot;Slide 19 - &amp;quot;Quantum Mechanics&amp;quot;&quot;/&gt;&lt;property id=&quot;20307&quot; value=&quot;271&quot;/&gt;&lt;/object&gt;&lt;object type=&quot;3&quot; unique_id=&quot;10194&quot;&gt;&lt;property id=&quot;20148&quot; value=&quot;5&quot;/&gt;&lt;property id=&quot;20300&quot; value=&quot;Slide 20 - &amp;quot;Quantum Mechanics&amp;quot;&quot;/&gt;&lt;property id=&quot;20307&quot; value=&quot;272&quot;/&gt;&lt;/object&gt;&lt;object type=&quot;3&quot; unique_id=&quot;10195&quot;&gt;&lt;property id=&quot;20148&quot; value=&quot;5&quot;/&gt;&lt;property id=&quot;20300&quot; value=&quot;Slide 21 - &amp;quot;Quantum Numbers&amp;quot;&quot;/&gt;&lt;property id=&quot;20307&quot; value=&quot;273&quot;/&gt;&lt;/object&gt;&lt;object type=&quot;3&quot; unique_id=&quot;10196&quot;&gt;&lt;property id=&quot;20148&quot; value=&quot;5&quot;/&gt;&lt;property id=&quot;20300&quot; value=&quot;Slide 22 - &amp;quot;Principal Quantum Number (n)&amp;quot;&quot;/&gt;&lt;property id=&quot;20307&quot; value=&quot;274&quot;/&gt;&lt;/object&gt;&lt;object type=&quot;3&quot; unique_id=&quot;10197&quot;&gt;&lt;property id=&quot;20148&quot; value=&quot;5&quot;/&gt;&lt;property id=&quot;20300&quot; value=&quot;Slide 23 - &amp;quot;Angular Momentum Quantum Number (l)&amp;quot;&quot;/&gt;&lt;property id=&quot;20307&quot; value=&quot;275&quot;/&gt;&lt;/object&gt;&lt;object type=&quot;3&quot; unique_id=&quot;10198&quot;&gt;&lt;property id=&quot;20148&quot; value=&quot;5&quot;/&gt;&lt;property id=&quot;20300&quot; value=&quot;Slide 24 - &amp;quot;Angular Momentum Quantum Number (l)&amp;quot;&quot;/&gt;&lt;property id=&quot;20307&quot; value=&quot;311&quot;/&gt;&lt;/object&gt;&lt;object type=&quot;3&quot; unique_id=&quot;10199&quot;&gt;&lt;property id=&quot;20148&quot; value=&quot;5&quot;/&gt;&lt;property id=&quot;20300&quot; value=&quot;Slide 25 - &amp;quot;Magnetic Quantum Number (ml)&amp;quot;&quot;/&gt;&lt;property id=&quot;20307&quot; value=&quot;280&quot;/&gt;&lt;/object&gt;&lt;object type=&quot;3&quot; unique_id=&quot;10200&quot;&gt;&lt;property id=&quot;20148&quot; value=&quot;5&quot;/&gt;&lt;property id=&quot;20300&quot; value=&quot;Slide 26 - &amp;quot;Magnetic Quantum Number (ml)&amp;quot;&quot;/&gt;&lt;property id=&quot;20307&quot; value=&quot;283&quot;/&gt;&lt;/object&gt;&lt;object type=&quot;3&quot; unique_id=&quot;10201&quot;&gt;&lt;property id=&quot;20148&quot; value=&quot;5&quot;/&gt;&lt;property id=&quot;20300&quot; value=&quot;Slide 27 - &amp;quot;s Orbitals&amp;quot;&quot;/&gt;&lt;property id=&quot;20307&quot; value=&quot;276&quot;/&gt;&lt;/object&gt;&lt;object type=&quot;3&quot; unique_id=&quot;10202&quot;&gt;&lt;property id=&quot;20148&quot; value=&quot;5&quot;/&gt;&lt;property id=&quot;20300&quot; value=&quot;Slide 28 - &amp;quot;s Orbitals&amp;quot;&quot;/&gt;&lt;property id=&quot;20307&quot; value=&quot;277&quot;/&gt;&lt;/object&gt;&lt;object type=&quot;3&quot; unique_id=&quot;10203&quot;&gt;&lt;property id=&quot;20148&quot; value=&quot;5&quot;/&gt;&lt;property id=&quot;20300&quot; value=&quot;Slide 29 - &amp;quot;p Orbitals&amp;quot;&quot;/&gt;&lt;property id=&quot;20307&quot; value=&quot;278&quot;/&gt;&lt;/object&gt;&lt;object type=&quot;3&quot; unique_id=&quot;10204&quot;&gt;&lt;property id=&quot;20148&quot; value=&quot;5&quot;/&gt;&lt;property id=&quot;20300&quot; value=&quot;Slide 30 - &amp;quot;d Orbitals&amp;quot;&quot;/&gt;&lt;property id=&quot;20307&quot; value=&quot;281&quot;/&gt;&lt;/object&gt;&lt;object type=&quot;3&quot; unique_id=&quot;10205&quot;&gt;&lt;property id=&quot;20148&quot; value=&quot;5&quot;/&gt;&lt;property id=&quot;20300&quot; value=&quot;Slide 31 - &amp;quot;f Orbitals&amp;quot;&quot;/&gt;&lt;property id=&quot;20307&quot; value=&quot;306&quot;/&gt;&lt;/object&gt;&lt;object type=&quot;3&quot; unique_id=&quot;10206&quot;&gt;&lt;property id=&quot;20148&quot; value=&quot;5&quot;/&gt;&lt;property id=&quot;20300&quot; value=&quot;Slide 32 - &amp;quot;Energies of Orbitals—Hydrogen&amp;quot;&quot;/&gt;&lt;property id=&quot;20307&quot; value=&quot;284&quot;/&gt;&lt;/object&gt;&lt;object type=&quot;3&quot; unique_id=&quot;10207&quot;&gt;&lt;property id=&quot;20148&quot; value=&quot;5&quot;/&gt;&lt;property id=&quot;20300&quot; value=&quot;Slide 33 - &amp;quot;Energies of Orbitals— Many-electron Atoms&amp;quot;&quot;/&gt;&lt;property id=&quot;20307&quot; value=&quot;285&quot;/&gt;&lt;/object&gt;&lt;object type=&quot;3&quot; unique_id=&quot;10208&quot;&gt;&lt;property id=&quot;20148&quot; value=&quot;5&quot;/&gt;&lt;property id=&quot;20300&quot; value=&quot;Slide 34 - &amp;quot;Spin Quantum Number, ms&amp;quot;&quot;/&gt;&lt;property id=&quot;20307&quot; value=&quot;287&quot;/&gt;&lt;/object&gt;&lt;object type=&quot;3&quot; unique_id=&quot;10209&quot;&gt;&lt;property id=&quot;20148&quot; value=&quot;5&quot;/&gt;&lt;property id=&quot;20300&quot; value=&quot;Slide 35 - &amp;quot;Pauli Exclusion Principle&amp;quot;&quot;/&gt;&lt;property id=&quot;20307&quot; value=&quot;288&quot;/&gt;&lt;/object&gt;&lt;object type=&quot;3&quot; unique_id=&quot;10210&quot;&gt;&lt;property id=&quot;20148&quot; value=&quot;5&quot;/&gt;&lt;property id=&quot;20300&quot; value=&quot;Slide 36 - &amp;quot;Electron Configurations&amp;quot;&quot;/&gt;&lt;property id=&quot;20307&quot; value=&quot;289&quot;/&gt;&lt;/object&gt;&lt;object type=&quot;3&quot; unique_id=&quot;10211&quot;&gt;&lt;property id=&quot;20148&quot; value=&quot;5&quot;/&gt;&lt;property id=&quot;20300&quot; value=&quot;Slide 37 - &amp;quot;Electron Configurations&amp;quot;&quot;/&gt;&lt;property id=&quot;20307&quot; value=&quot;307&quot;/&gt;&lt;/object&gt;&lt;object type=&quot;3&quot; unique_id=&quot;10212&quot;&gt;&lt;property id=&quot;20148&quot; value=&quot;5&quot;/&gt;&lt;property id=&quot;20300&quot; value=&quot;Slide 38 - &amp;quot;Electron Configurations&amp;quot;&quot;/&gt;&lt;property id=&quot;20307&quot; value=&quot;308&quot;/&gt;&lt;/object&gt;&lt;object type=&quot;3&quot; unique_id=&quot;10213&quot;&gt;&lt;property id=&quot;20148&quot; value=&quot;5&quot;/&gt;&lt;property id=&quot;20300&quot; value=&quot;Slide 39 - &amp;quot;Orbital Diagrams&amp;quot;&quot;/&gt;&lt;property id=&quot;20307&quot; value=&quot;290&quot;/&gt;&lt;/object&gt;&lt;object type=&quot;3&quot; unique_id=&quot;10214&quot;&gt;&lt;property id=&quot;20148&quot; value=&quot;5&quot;/&gt;&lt;property id=&quot;20300&quot; value=&quot;Slide 40 - &amp;quot;Hund’s Rule&amp;quot;&quot;/&gt;&lt;property id=&quot;20307&quot; value=&quot;291&quot;/&gt;&lt;/object&gt;&lt;object type=&quot;3&quot; unique_id=&quot;10215&quot;&gt;&lt;property id=&quot;20148&quot; value=&quot;5&quot;/&gt;&lt;property id=&quot;20300&quot; value=&quot;Slide 41 - &amp;quot;Condensed Electron Configurations&amp;quot;&quot;/&gt;&lt;property id=&quot;20307&quot; value=&quot;309&quot;/&gt;&lt;/object&gt;&lt;object type=&quot;3&quot; unique_id=&quot;10216&quot;&gt;&lt;property id=&quot;20148&quot; value=&quot;5&quot;/&gt;&lt;property id=&quot;20300&quot; value=&quot;Slide 42 - &amp;quot;Periodic Table&amp;quot;&quot;/&gt;&lt;property id=&quot;20307&quot; value=&quot;292&quot;/&gt;&lt;/object&gt;&lt;object type=&quot;3&quot; unique_id=&quot;10217&quot;&gt;&lt;property id=&quot;20148&quot; value=&quot;5&quot;/&gt;&lt;property id=&quot;20300&quot; value=&quot;Slide 43 - &amp;quot;Some Anomalies&amp;quot;&quot;/&gt;&lt;property id=&quot;20307&quot; value=&quot;293&quot;/&gt;&lt;/object&gt;&lt;object type=&quot;3&quot; unique_id=&quot;10218&quot;&gt;&lt;property id=&quot;20148&quot; value=&quot;5&quot;/&gt;&lt;property id=&quot;20300&quot; value=&quot;Slide 44 - &amp;quot;Chromium as an Anomaly&amp;quot;&quot;/&gt;&lt;property id=&quot;20307&quot; value=&quot;312&quot;/&gt;&lt;/object&gt;&lt;/object&gt;&lt;object type=&quot;8&quot; unique_id=&quot;10264&quot;&gt;&lt;/object&gt;&lt;/object&gt;&lt;/database&gt;"/>
  <p:tag name="MMPROD_NEXTUNIQUEID" val="10009"/>
  <p:tag name="SECTOMILLISECCONVERTED" val="1"/>
</p:tagLst>
</file>

<file path=ppt/theme/theme1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=""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=""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="" xmlns:a14="http://schemas.microsoft.com/office/drawing/2010/main">
              <a:effectLst>
                <a:outerShdw dist="35921" dir="2700000" algn="ctr" rotWithShape="0">
                  <a:srgbClr val="808080"/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1" i="0" u="none" strike="noStrike" cap="none" normalizeH="0" baseline="0" smtClean="0">
            <a:ln>
              <a:noFill/>
            </a:ln>
            <a:solidFill>
              <a:srgbClr val="C82E32"/>
            </a:solidFill>
            <a:effectLst/>
            <a:latin typeface="Arial" charset="0"/>
            <a:ea typeface="ＭＳ Ｐゴシック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=""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=""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="" xmlns:a14="http://schemas.microsoft.com/office/drawing/2010/main">
              <a:effectLst>
                <a:outerShdw dist="35921" dir="2700000" algn="ctr" rotWithShape="0">
                  <a:srgbClr val="808080"/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1" i="0" u="none" strike="noStrike" cap="none" normalizeH="0" baseline="0" smtClean="0">
            <a:ln>
              <a:noFill/>
            </a:ln>
            <a:solidFill>
              <a:srgbClr val="C82E32"/>
            </a:solidFill>
            <a:effectLst/>
            <a:latin typeface="Arial" charset="0"/>
            <a:ea typeface="ＭＳ Ｐゴシック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Custom Design">
  <a:themeElements>
    <a:clrScheme name="Custom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Custom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=""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=""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="" xmlns:a14="http://schemas.microsoft.com/office/drawing/2010/main">
              <a:effectLst>
                <a:outerShdw dist="35921" dir="2700000" algn="ctr" rotWithShape="0">
                  <a:srgbClr val="808080"/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1" i="0" u="none" strike="noStrike" cap="none" normalizeH="0" baseline="0" smtClean="0">
            <a:ln>
              <a:noFill/>
            </a:ln>
            <a:solidFill>
              <a:srgbClr val="C82E32"/>
            </a:solidFill>
            <a:effectLst/>
            <a:latin typeface="Arial" charset="0"/>
            <a:ea typeface="ＭＳ Ｐゴシック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=""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=""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="" xmlns:a14="http://schemas.microsoft.com/office/drawing/2010/main">
              <a:effectLst>
                <a:outerShdw dist="35921" dir="2700000" algn="ctr" rotWithShape="0">
                  <a:srgbClr val="808080"/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1" i="0" u="none" strike="noStrike" cap="none" normalizeH="0" baseline="0" smtClean="0">
            <a:ln>
              <a:noFill/>
            </a:ln>
            <a:solidFill>
              <a:srgbClr val="C82E32"/>
            </a:solidFill>
            <a:effectLst/>
            <a:latin typeface="Arial" charset="0"/>
            <a:ea typeface="ＭＳ Ｐゴシック" charset="-128"/>
          </a:defRPr>
        </a:defPPr>
      </a:lstStyle>
    </a:lnDef>
  </a:objectDefaults>
  <a:extraClrSchemeLst>
    <a:extraClrScheme>
      <a:clrScheme name="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4048</TotalTime>
  <Words>1801</Words>
  <Application>Microsoft Office PowerPoint</Application>
  <PresentationFormat>On-screen Show (4:3)</PresentationFormat>
  <Paragraphs>218</Paragraphs>
  <Slides>45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45</vt:i4>
      </vt:variant>
    </vt:vector>
  </HeadingPairs>
  <TitlesOfParts>
    <vt:vector size="52" baseType="lpstr">
      <vt:lpstr>ＭＳ Ｐゴシック</vt:lpstr>
      <vt:lpstr>Arial</vt:lpstr>
      <vt:lpstr>Symbol</vt:lpstr>
      <vt:lpstr>Times New Roman</vt:lpstr>
      <vt:lpstr>Wingdings</vt:lpstr>
      <vt:lpstr>Blank Presentation</vt:lpstr>
      <vt:lpstr>Custom Design</vt:lpstr>
      <vt:lpstr>PowerPoint Presentation</vt:lpstr>
      <vt:lpstr>Electronic Structure</vt:lpstr>
      <vt:lpstr>Waves</vt:lpstr>
      <vt:lpstr>Waves</vt:lpstr>
      <vt:lpstr>Electromagnetic Radiation</vt:lpstr>
      <vt:lpstr>The Nature of Energy</vt:lpstr>
      <vt:lpstr>The Nature of Energy—Quanta</vt:lpstr>
      <vt:lpstr>The Photoelectric Effect</vt:lpstr>
      <vt:lpstr>Atomic Emissions</vt:lpstr>
      <vt:lpstr>Continuous vs. Line Spectra</vt:lpstr>
      <vt:lpstr>The Hydrogen Spectrum</vt:lpstr>
      <vt:lpstr>The Bohr Model</vt:lpstr>
      <vt:lpstr>The Bohr Model</vt:lpstr>
      <vt:lpstr>The Bohr Model</vt:lpstr>
      <vt:lpstr>Limitations of the Bohr Model</vt:lpstr>
      <vt:lpstr>Important Ideas from the Bohr Model</vt:lpstr>
      <vt:lpstr>The Wave Nature of Matter</vt:lpstr>
      <vt:lpstr>The Uncertainty Principle</vt:lpstr>
      <vt:lpstr>Quantum Mechanics</vt:lpstr>
      <vt:lpstr>Quantum Mechanics</vt:lpstr>
      <vt:lpstr>Quantum Numbers</vt:lpstr>
      <vt:lpstr>Principal Quantum Number (n)</vt:lpstr>
      <vt:lpstr>Angular Momentum Quantum Number (l)</vt:lpstr>
      <vt:lpstr>Angular Momentum Quantum Number (l)</vt:lpstr>
      <vt:lpstr>Magnetic Quantum Number (ml)</vt:lpstr>
      <vt:lpstr>Magnetic Quantum Number (ml)</vt:lpstr>
      <vt:lpstr>s Orbitals</vt:lpstr>
      <vt:lpstr>s Orbitals</vt:lpstr>
      <vt:lpstr>p Orbitals</vt:lpstr>
      <vt:lpstr>d Orbitals</vt:lpstr>
      <vt:lpstr>f Orbitals</vt:lpstr>
      <vt:lpstr>Energies of Orbitals—Hydrogen</vt:lpstr>
      <vt:lpstr>Energies of Orbitals— Many-electron Atoms</vt:lpstr>
      <vt:lpstr>Spin Quantum Number, ms</vt:lpstr>
      <vt:lpstr>Pauli Exclusion Principle</vt:lpstr>
      <vt:lpstr>Electron Configurations</vt:lpstr>
      <vt:lpstr>Electron Configurations</vt:lpstr>
      <vt:lpstr>Electron Configurations</vt:lpstr>
      <vt:lpstr>Orbital Diagrams</vt:lpstr>
      <vt:lpstr>Hund’s Rule</vt:lpstr>
      <vt:lpstr>Condensed Electron Configurations</vt:lpstr>
      <vt:lpstr>Periodic Table</vt:lpstr>
      <vt:lpstr>Some Anomalies</vt:lpstr>
      <vt:lpstr>Chromium as an Anomaly</vt:lpstr>
      <vt:lpstr>Why 4s subshell is filled before 3d but on ionization 4s electrons are removed first?</vt:lpstr>
    </vt:vector>
  </TitlesOfParts>
  <Company>John Bookstaver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6 Electronic Structure of Atoms</dc:title>
  <dc:creator>John Bookstaver</dc:creator>
  <cp:lastModifiedBy>Prof. K.W.P.LEUNG (SSE)</cp:lastModifiedBy>
  <cp:revision>184</cp:revision>
  <dcterms:created xsi:type="dcterms:W3CDTF">2005-02-19T21:01:38Z</dcterms:created>
  <dcterms:modified xsi:type="dcterms:W3CDTF">2017-10-17T01:10:36Z</dcterms:modified>
</cp:coreProperties>
</file>